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52354-2766-4C1D-BED2-BDBA8690598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B257EC-3CE0-4250-96EE-91A21F0D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1D65-BD35-450C-A267-88BC4B31C5BF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206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16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911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E26-73C5-4DC1-899A-5CD807AD5CA3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119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485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B8DA-C749-4408-88AC-221858090264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3BD5-D810-4E68-B52B-2B179E7A89D1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859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D39C-5961-4345-AA4E-61E02A7E3951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561415-8E76-467F-8A9E-F1F15B159CC4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78FDB7-37D8-4289-8EE2-615A6D694A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DF418-6410-4E25-ADFC-000F87FD5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847975"/>
            <a:ext cx="10448925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Chronick</a:t>
            </a:r>
            <a:r>
              <a:rPr lang="cs-CZ" b="1" dirty="0"/>
              <a:t>ý únavový syndrom</a:t>
            </a:r>
            <a:br>
              <a:rPr lang="cs-CZ" dirty="0"/>
            </a:br>
            <a:r>
              <a:rPr lang="cs-CZ" sz="4400" dirty="0"/>
              <a:t>Redefinice nemoci dle zprávy IOM</a:t>
            </a:r>
            <a:endParaRPr lang="en-US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8BFB0-26E8-4775-A4E8-8FB830933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059" y="5124663"/>
            <a:ext cx="10993546" cy="1733337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tx1"/>
                </a:solidFill>
              </a:rPr>
              <a:t>Ing. Lenka Goldšmídová</a:t>
            </a:r>
          </a:p>
          <a:p>
            <a:pPr algn="ctr"/>
            <a:r>
              <a:rPr lang="cs-CZ" sz="3200" dirty="0">
                <a:solidFill>
                  <a:schemeClr val="tx1"/>
                </a:solidFill>
              </a:rPr>
              <a:t>unavenyjekazdy@seznam.cz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9E09BA-D814-45F5-A000-A614C252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7B9BA-B931-4A9A-9427-56F76172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Potenci</a:t>
            </a:r>
            <a:r>
              <a:rPr lang="cs-CZ" b="1" dirty="0" err="1"/>
              <a:t>ální</a:t>
            </a:r>
            <a:r>
              <a:rPr lang="cs-CZ" b="1" dirty="0"/>
              <a:t> diagnostický test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6CC51-39FB-4229-A535-A1A370F4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6084571" cy="4393141"/>
          </a:xfrm>
        </p:spPr>
        <p:txBody>
          <a:bodyPr>
            <a:normAutofit/>
          </a:bodyPr>
          <a:lstStyle/>
          <a:p>
            <a:r>
              <a:rPr lang="cs-CZ" dirty="0"/>
              <a:t>Potenciální diagnostický test</a:t>
            </a:r>
          </a:p>
          <a:p>
            <a:pPr lvl="1"/>
            <a:r>
              <a:rPr lang="cs-CZ" dirty="0"/>
              <a:t>Publikováno v roce 2018 v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Nationa</a:t>
            </a:r>
            <a:r>
              <a:rPr lang="cs-CZ" dirty="0"/>
              <a:t>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  <a:p>
            <a:pPr lvl="1"/>
            <a:r>
              <a:rPr lang="cs-CZ" dirty="0"/>
              <a:t>Testováno na 40 pacientech a 40 kontrolních osobách</a:t>
            </a:r>
          </a:p>
          <a:p>
            <a:pPr lvl="1"/>
            <a:r>
              <a:rPr lang="cs-CZ" dirty="0"/>
              <a:t>100% rozlišení i reprodukovatelnost</a:t>
            </a:r>
          </a:p>
          <a:p>
            <a:r>
              <a:rPr lang="cs-CZ" dirty="0" err="1"/>
              <a:t>Nanojehla</a:t>
            </a:r>
            <a:r>
              <a:rPr lang="cs-CZ" dirty="0"/>
              <a:t> – měří impedanci a její změny</a:t>
            </a:r>
          </a:p>
          <a:p>
            <a:pPr lvl="1"/>
            <a:r>
              <a:rPr lang="cs-CZ" dirty="0"/>
              <a:t>Vzorky plazmy pacientů s ME/CFS vykazují rostoucí signál</a:t>
            </a:r>
          </a:p>
          <a:p>
            <a:pPr lvl="1"/>
            <a:r>
              <a:rPr lang="cs-CZ" dirty="0"/>
              <a:t>Nevíme přesně, co </a:t>
            </a:r>
            <a:r>
              <a:rPr lang="cs-CZ"/>
              <a:t>signál způsobuje</a:t>
            </a:r>
            <a:endParaRPr lang="cs-CZ" dirty="0"/>
          </a:p>
          <a:p>
            <a:pPr lvl="1"/>
            <a:r>
              <a:rPr lang="cs-CZ" dirty="0"/>
              <a:t>Reakce na biologický stresor – přidání soli</a:t>
            </a:r>
          </a:p>
          <a:p>
            <a:pPr lvl="1"/>
            <a:r>
              <a:rPr lang="cs-CZ" dirty="0"/>
              <a:t>Buňky nezvládají zátěž nutnou k odstranění soli pro udržení osmózy</a:t>
            </a:r>
          </a:p>
          <a:p>
            <a:pPr lvl="1"/>
            <a:r>
              <a:rPr lang="cs-CZ" dirty="0"/>
              <a:t>Ukazuje, že buňky nezvládají dlouhodobou zvyšující se zátěž</a:t>
            </a:r>
          </a:p>
          <a:p>
            <a:pPr lvl="1"/>
            <a:r>
              <a:rPr lang="cs-CZ" dirty="0"/>
              <a:t>Potenciální problém s výrobou energie, ATP, zejména zátěži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63DF5A-BEA3-4A4C-AD3F-7CB129FB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2F5B78-F50F-4EA4-8BD8-F6138792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10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891CFB-66C6-46D1-BFC5-56218538B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553" b="67571"/>
          <a:stretch/>
        </p:blipFill>
        <p:spPr>
          <a:xfrm>
            <a:off x="7181850" y="1845733"/>
            <a:ext cx="4772025" cy="29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DE09A-0A34-4EF9-981A-2916063F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Něco je v krvi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364E2-295E-4235-A963-6FFA2D6C3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 testovat léky</a:t>
            </a:r>
          </a:p>
          <a:p>
            <a:pPr lvl="1"/>
            <a:r>
              <a:rPr lang="cs-CZ" dirty="0"/>
              <a:t>Některé léky dokážou signál odstranit</a:t>
            </a:r>
          </a:p>
          <a:p>
            <a:pPr lvl="1"/>
            <a:r>
              <a:rPr lang="cs-CZ" dirty="0"/>
              <a:t>Experimentální lék SS31, na léčbu mitochondriální poruchy</a:t>
            </a:r>
          </a:p>
          <a:p>
            <a:pPr lvl="1"/>
            <a:r>
              <a:rPr lang="cs-CZ" dirty="0" err="1"/>
              <a:t>Copaxon</a:t>
            </a:r>
            <a:r>
              <a:rPr lang="cs-CZ" dirty="0"/>
              <a:t>, </a:t>
            </a:r>
            <a:r>
              <a:rPr lang="cs-CZ" dirty="0" err="1"/>
              <a:t>imunomodulační</a:t>
            </a:r>
            <a:r>
              <a:rPr lang="cs-CZ" dirty="0"/>
              <a:t> lék na roztroušenou sklerózu</a:t>
            </a:r>
          </a:p>
          <a:p>
            <a:r>
              <a:rPr lang="cs-CZ" dirty="0"/>
              <a:t>Komponent, který generuje signál, je v krvi</a:t>
            </a:r>
          </a:p>
          <a:p>
            <a:pPr lvl="1"/>
            <a:r>
              <a:rPr lang="cs-CZ" dirty="0"/>
              <a:t>Buňky pacientů s ME/CFS ve zdravé plazmě signál nemají</a:t>
            </a:r>
          </a:p>
          <a:p>
            <a:pPr lvl="1"/>
            <a:r>
              <a:rPr lang="cs-CZ" dirty="0"/>
              <a:t>Buňky zdravých vložené do plazmy nemocných „onemocní“</a:t>
            </a:r>
          </a:p>
          <a:p>
            <a:pPr lvl="1"/>
            <a:r>
              <a:rPr lang="cs-CZ" dirty="0"/>
              <a:t>Potvrzeno nyní laboratoří v Německu</a:t>
            </a:r>
          </a:p>
          <a:p>
            <a:pPr lvl="1"/>
            <a:r>
              <a:rPr lang="cs-CZ" dirty="0"/>
              <a:t>Potenciálně izolován i faktor z krve, který to působí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652EE4-C9CF-4174-B17A-3025FEF1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F7B1F6-B1D8-42BF-9B16-C7426CA3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11</a:t>
            </a:fld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42731-6D49-4AD1-945A-FBBC71DA9EF1}"/>
              </a:ext>
            </a:extLst>
          </p:cNvPr>
          <p:cNvSpPr txBox="1"/>
          <p:nvPr/>
        </p:nvSpPr>
        <p:spPr>
          <a:xfrm>
            <a:off x="7324725" y="1958719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Plazma ME/CFS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1D3B05-D4FF-429B-A9BA-EBA824FA1C41}"/>
              </a:ext>
            </a:extLst>
          </p:cNvPr>
          <p:cNvSpPr txBox="1"/>
          <p:nvPr/>
        </p:nvSpPr>
        <p:spPr>
          <a:xfrm>
            <a:off x="9441179" y="1958719"/>
            <a:ext cx="175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Plazma zdravých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70E8C5-F735-4E0F-89B4-E68D1EB8CB60}"/>
              </a:ext>
            </a:extLst>
          </p:cNvPr>
          <p:cNvSpPr txBox="1"/>
          <p:nvPr/>
        </p:nvSpPr>
        <p:spPr>
          <a:xfrm>
            <a:off x="7324725" y="3968009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Signál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0298EA1-23C5-42C6-B70D-EE0260546AC2}"/>
              </a:ext>
            </a:extLst>
          </p:cNvPr>
          <p:cNvSpPr txBox="1"/>
          <p:nvPr/>
        </p:nvSpPr>
        <p:spPr>
          <a:xfrm>
            <a:off x="9542145" y="4009800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Bez signálu</a:t>
            </a:r>
            <a:endParaRPr lang="en-US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212968B-27D2-4A2F-A2D4-E27263C39E3A}"/>
              </a:ext>
            </a:extLst>
          </p:cNvPr>
          <p:cNvCxnSpPr>
            <a:cxnSpLocks/>
          </p:cNvCxnSpPr>
          <p:nvPr/>
        </p:nvCxnSpPr>
        <p:spPr>
          <a:xfrm>
            <a:off x="7829550" y="2328051"/>
            <a:ext cx="2424701" cy="178161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686DF4C-64F8-4C97-A9E4-064B793F31ED}"/>
              </a:ext>
            </a:extLst>
          </p:cNvPr>
          <p:cNvCxnSpPr>
            <a:cxnSpLocks/>
          </p:cNvCxnSpPr>
          <p:nvPr/>
        </p:nvCxnSpPr>
        <p:spPr>
          <a:xfrm flipH="1">
            <a:off x="7674797" y="2253053"/>
            <a:ext cx="2502847" cy="175674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634FA73-2275-4367-A6A3-C1B8B63094CE}"/>
              </a:ext>
            </a:extLst>
          </p:cNvPr>
          <p:cNvSpPr txBox="1"/>
          <p:nvPr/>
        </p:nvSpPr>
        <p:spPr>
          <a:xfrm>
            <a:off x="7995429" y="2810368"/>
            <a:ext cx="209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Přesuneme buňky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42ECD-D8D4-41FD-BD7A-F4967A7A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Diagnostický postup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E4D51-758A-4EF2-853D-1AB64A7F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Diagnostická kritéria</a:t>
            </a:r>
          </a:p>
          <a:p>
            <a:pPr lvl="1"/>
            <a:r>
              <a:rPr lang="cs-CZ" dirty="0"/>
              <a:t>Anamnéza + vyšetření</a:t>
            </a:r>
          </a:p>
          <a:p>
            <a:r>
              <a:rPr lang="cs-CZ" dirty="0"/>
              <a:t>Standardním diagnostickým testem nelze potvrdit</a:t>
            </a:r>
          </a:p>
          <a:p>
            <a:pPr lvl="1"/>
            <a:r>
              <a:rPr lang="cs-CZ" dirty="0"/>
              <a:t>Pouze vyvrátit, nejedná se o symptom jiných onemocnění.</a:t>
            </a:r>
          </a:p>
          <a:p>
            <a:pPr lvl="1"/>
            <a:r>
              <a:rPr lang="cs-CZ" dirty="0"/>
              <a:t>Nemocní nemají specifické odchylky v běžných testech.</a:t>
            </a:r>
          </a:p>
          <a:p>
            <a:pPr lvl="1"/>
            <a:r>
              <a:rPr lang="cs-CZ" dirty="0"/>
              <a:t>Neplatí, že pacient s normálními testy není nemocen.</a:t>
            </a:r>
          </a:p>
          <a:p>
            <a:r>
              <a:rPr lang="cs-CZ" dirty="0"/>
              <a:t>Inovativními metodami zjištěny biologické abnormality</a:t>
            </a:r>
          </a:p>
          <a:p>
            <a:pPr lvl="1"/>
            <a:r>
              <a:rPr lang="cs-CZ" dirty="0"/>
              <a:t>Neurologické</a:t>
            </a:r>
          </a:p>
          <a:p>
            <a:pPr lvl="1"/>
            <a:r>
              <a:rPr lang="cs-CZ" dirty="0"/>
              <a:t>Imunitní</a:t>
            </a:r>
          </a:p>
          <a:p>
            <a:pPr lvl="1"/>
            <a:r>
              <a:rPr lang="cs-CZ" dirty="0"/>
              <a:t>Metabolické</a:t>
            </a:r>
          </a:p>
          <a:p>
            <a:pPr lvl="1"/>
            <a:r>
              <a:rPr lang="cs-CZ" dirty="0"/>
              <a:t>Endokrinní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4E3A1C-7972-4CCD-B1B3-03377FB1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07AD13-1E64-431D-95C8-008E2663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AACCC-F8DD-4D56-8B91-D3957753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Post-</a:t>
            </a:r>
            <a:r>
              <a:rPr lang="cs-CZ" b="1" dirty="0" err="1"/>
              <a:t>exertional</a:t>
            </a:r>
            <a:r>
              <a:rPr lang="cs-CZ" b="1" dirty="0"/>
              <a:t> </a:t>
            </a:r>
            <a:r>
              <a:rPr lang="cs-CZ" b="1" dirty="0" err="1"/>
              <a:t>malaise</a:t>
            </a:r>
            <a:r>
              <a:rPr lang="cs-CZ" b="1" dirty="0"/>
              <a:t> není subjektivní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FE34B-E71A-4A32-8603-ECA2082EB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Staci R. Stevens, MA, Master's degree in Exercise Physiology, University of the Pacific.</a:t>
            </a:r>
          </a:p>
          <a:p>
            <a:r>
              <a:rPr lang="en-US" dirty="0"/>
              <a:t>J. Mark </a:t>
            </a:r>
            <a:r>
              <a:rPr lang="en-US" dirty="0" err="1"/>
              <a:t>VanNess</a:t>
            </a:r>
            <a:r>
              <a:rPr lang="en-US" dirty="0"/>
              <a:t>, PhD, Associate Professor of Health, Exercise &amp; Sport Sciences, Department of Sport Sciences, University of the Pacific.</a:t>
            </a:r>
          </a:p>
          <a:p>
            <a:r>
              <a:rPr lang="en-US" dirty="0"/>
              <a:t>Todd Davenport, DPT, MPH, Professor &amp; Program Director, Department of Physical Therapy, University of the Pacific</a:t>
            </a:r>
          </a:p>
          <a:p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9F03A6-95DB-412B-B044-DAF7E795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9C903B-97FB-4813-A4A2-4F8CD21F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13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ADFF55-6C07-48AF-98EE-1D921B49B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7750" y="4414837"/>
            <a:ext cx="4337050" cy="15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7E132-113C-4614-868D-32E6C0A4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Popis PEM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69521-0F67-4A20-B7F3-9AF98CE4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Post-</a:t>
            </a:r>
            <a:r>
              <a:rPr lang="cs-CZ" dirty="0" err="1"/>
              <a:t>exertional</a:t>
            </a:r>
            <a:r>
              <a:rPr lang="cs-CZ" dirty="0"/>
              <a:t> </a:t>
            </a:r>
            <a:r>
              <a:rPr lang="cs-CZ" dirty="0" err="1"/>
              <a:t>malaise</a:t>
            </a:r>
            <a:endParaRPr lang="cs-CZ" dirty="0"/>
          </a:p>
          <a:p>
            <a:pPr lvl="1"/>
            <a:r>
              <a:rPr lang="cs-CZ" dirty="0"/>
              <a:t>Doslova nevolnost po námaze, specifický znak ME/CFS.</a:t>
            </a:r>
          </a:p>
          <a:p>
            <a:pPr lvl="1"/>
            <a:r>
              <a:rPr lang="cs-CZ" dirty="0"/>
              <a:t>Zhoršení stavu následkem i mírné fyzické, kognitivní, nebo emoční námahy. </a:t>
            </a:r>
          </a:p>
          <a:p>
            <a:pPr lvl="1"/>
            <a:r>
              <a:rPr lang="cs-CZ" dirty="0"/>
              <a:t>Termín absentuje ve zdrojích v českém jazyce.</a:t>
            </a:r>
          </a:p>
          <a:p>
            <a:pPr lvl="1"/>
            <a:r>
              <a:rPr lang="cs-CZ" b="1" dirty="0"/>
              <a:t>Znám od roku 2003.</a:t>
            </a:r>
          </a:p>
          <a:p>
            <a:r>
              <a:rPr lang="cs-CZ" b="1" dirty="0"/>
              <a:t>Okamžité</a:t>
            </a:r>
            <a:endParaRPr lang="en-US" b="1" dirty="0"/>
          </a:p>
          <a:p>
            <a:pPr lvl="1"/>
            <a:r>
              <a:rPr lang="cs-CZ" dirty="0"/>
              <a:t>Vznik po zátěži, tím se myslí fyzická, vzpřímená poloha, senzorická, kognitivní</a:t>
            </a:r>
            <a:endParaRPr lang="en-US" dirty="0"/>
          </a:p>
          <a:p>
            <a:pPr lvl="1"/>
            <a:r>
              <a:rPr lang="cs-CZ" dirty="0"/>
              <a:t>Odráží překročení anaerobního prahu (AP) anebo jiné přetížení</a:t>
            </a:r>
            <a:endParaRPr lang="en-US" dirty="0"/>
          </a:p>
          <a:p>
            <a:pPr lvl="1"/>
            <a:r>
              <a:rPr lang="cs-CZ" dirty="0"/>
              <a:t>Příznaky: únava, dechová nedostatečnost, mdloby, nauzea</a:t>
            </a:r>
            <a:endParaRPr lang="en-US" dirty="0"/>
          </a:p>
          <a:p>
            <a:pPr lvl="1"/>
            <a:r>
              <a:rPr lang="cs-CZ" dirty="0"/>
              <a:t>Možno splést s běžnou reakcí na námahu.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B3B2D8-D2C8-4894-8C81-46C4995B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08B998-7F43-4C99-AD24-4418EFD3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C374B-51D0-4BFF-8B12-B49663CC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Krátkodobé PEM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39078-959A-4D68-BE3F-EEB98487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Trvá 2 nebo méně dní</a:t>
            </a:r>
            <a:endParaRPr lang="en-US" dirty="0"/>
          </a:p>
          <a:p>
            <a:r>
              <a:rPr lang="cs-CZ" dirty="0"/>
              <a:t>Odráží neurologickou a kardiorespirační poruchu</a:t>
            </a:r>
            <a:endParaRPr lang="en-US" dirty="0"/>
          </a:p>
          <a:p>
            <a:r>
              <a:rPr lang="cs-CZ" dirty="0"/>
              <a:t>Nastává, pokud je AP překročen po delší dobu nebo několikrát</a:t>
            </a:r>
            <a:endParaRPr lang="en-US" dirty="0"/>
          </a:p>
          <a:p>
            <a:r>
              <a:rPr lang="cs-CZ" dirty="0"/>
              <a:t>Příznaky: bolest svalů a kloubů, kognitivní potíže, bolest hlavy a poruchy spánku.</a:t>
            </a:r>
          </a:p>
          <a:p>
            <a:r>
              <a:rPr lang="cs-CZ" dirty="0"/>
              <a:t>Pacient je oslaben.</a:t>
            </a:r>
          </a:p>
          <a:p>
            <a:pPr lvl="1"/>
            <a:r>
              <a:rPr lang="cs-CZ" dirty="0"/>
              <a:t>PEM samotné nastává v době PEM při menší zátěži</a:t>
            </a:r>
            <a:endParaRPr lang="en-US" dirty="0"/>
          </a:p>
          <a:p>
            <a:r>
              <a:rPr lang="cs-CZ" dirty="0"/>
              <a:t>Nutná úprava režimu, aby se PEM dále neudržovalo.</a:t>
            </a:r>
          </a:p>
          <a:p>
            <a:r>
              <a:rPr lang="cs-CZ" dirty="0"/>
              <a:t>Pokud není vyprovokováno další aktivitou, samo odejde.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BCF998-BB6E-4B3C-9607-D698CEB0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1EC23F-0E9C-4C00-9B1F-7514D37B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0F8BC-2E5B-4A99-B992-B456A18A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Nebezpečné dlouhodobé PEM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C3ED7-E687-437F-90D1-31341B54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Trvá až 7 dní nebo déle</a:t>
            </a:r>
            <a:endParaRPr lang="en-US" dirty="0"/>
          </a:p>
          <a:p>
            <a:r>
              <a:rPr lang="cs-CZ" dirty="0"/>
              <a:t>Odráží přetrvávající imunitní reakci konzistentní s dlouhodobým poškozením aerobního energetického systému</a:t>
            </a:r>
            <a:endParaRPr lang="en-US" dirty="0"/>
          </a:p>
          <a:p>
            <a:r>
              <a:rPr lang="cs-CZ" dirty="0"/>
              <a:t>Příznaky: nevysvětlitelná svalová slabost, snížení funkcionality, chřipkové a kardiorespirační příznaky</a:t>
            </a:r>
            <a:endParaRPr lang="en-US" dirty="0"/>
          </a:p>
          <a:p>
            <a:r>
              <a:rPr lang="cs-CZ" dirty="0"/>
              <a:t>Následkem častého výskytu může dojít k trvalému zhoršení funkcionality. </a:t>
            </a:r>
          </a:p>
          <a:p>
            <a:pPr lvl="1"/>
            <a:r>
              <a:rPr lang="cs-CZ" dirty="0"/>
              <a:t>Doporučuje se dlouhodobému PEM úplně vyhýbat.</a:t>
            </a:r>
          </a:p>
          <a:p>
            <a:pPr lvl="1"/>
            <a:r>
              <a:rPr lang="cs-CZ" dirty="0"/>
              <a:t>Strategie vyhýbání se PEM jsou schopny zabránit progresi a někdy i onemocnění zlepšit.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2B145B-65E9-4CB0-B0A5-89299D36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2549EE-29B6-4996-A23A-EA68DC38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0E2B7-1538-416A-9043-1BACDE00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Výsledky dvoudenního CPET testu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03CB0B-1623-4083-810C-B28A570C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5516"/>
          </a:xfrm>
        </p:spPr>
        <p:txBody>
          <a:bodyPr>
            <a:normAutofit/>
          </a:bodyPr>
          <a:lstStyle/>
          <a:p>
            <a:r>
              <a:rPr lang="cs-CZ" sz="2400" dirty="0"/>
              <a:t>Ve </a:t>
            </a:r>
            <a:r>
              <a:rPr lang="cs-CZ" sz="2400" dirty="0" err="1"/>
              <a:t>Workwell</a:t>
            </a:r>
            <a:r>
              <a:rPr lang="cs-CZ" sz="2400" dirty="0"/>
              <a:t> </a:t>
            </a:r>
            <a:r>
              <a:rPr lang="cs-CZ" sz="2400" dirty="0" err="1"/>
              <a:t>Foundation</a:t>
            </a:r>
            <a:r>
              <a:rPr lang="cs-CZ" sz="2400" dirty="0"/>
              <a:t> vyvinuli unikátní metodologii pro zjišťování intolerance námahy při ME/CFS.</a:t>
            </a:r>
          </a:p>
          <a:p>
            <a:pPr lvl="1"/>
            <a:r>
              <a:rPr lang="cs-CZ" sz="2000" dirty="0"/>
              <a:t>Kardiorespirační zátěžové testování (CPET).</a:t>
            </a:r>
          </a:p>
          <a:p>
            <a:pPr lvl="1"/>
            <a:r>
              <a:rPr lang="cs-CZ" sz="2000" dirty="0"/>
              <a:t>Změna pozorovaná při opakovaném měření den po prvním testu. </a:t>
            </a:r>
          </a:p>
          <a:p>
            <a:pPr lvl="1"/>
            <a:r>
              <a:rPr lang="cs-CZ" sz="2000" dirty="0"/>
              <a:t>Z CPET1 na CPET2 dochází k významnému poklesu hodnot VO</a:t>
            </a:r>
            <a:r>
              <a:rPr lang="cs-CZ" sz="2000" baseline="-25000" dirty="0"/>
              <a:t>2</a:t>
            </a:r>
            <a:r>
              <a:rPr lang="cs-CZ" sz="2000" dirty="0"/>
              <a:t>, srdeční frekvence, V</a:t>
            </a:r>
            <a:r>
              <a:rPr lang="cs-CZ" sz="2000" baseline="-25000" dirty="0"/>
              <a:t>E</a:t>
            </a:r>
            <a:r>
              <a:rPr lang="cs-CZ" sz="2000" dirty="0"/>
              <a:t> a výkonu při maximální zátěží a VO</a:t>
            </a:r>
            <a:r>
              <a:rPr lang="cs-CZ" sz="2000" baseline="-25000" dirty="0"/>
              <a:t>2</a:t>
            </a:r>
            <a:r>
              <a:rPr lang="cs-CZ" sz="2000" dirty="0"/>
              <a:t>, V</a:t>
            </a:r>
            <a:r>
              <a:rPr lang="cs-CZ" sz="2000" baseline="-25000" dirty="0"/>
              <a:t>E</a:t>
            </a:r>
            <a:r>
              <a:rPr lang="cs-CZ" sz="2000" dirty="0"/>
              <a:t> a výkonu při ventilačním prahu.</a:t>
            </a:r>
            <a:endParaRPr lang="en-US" sz="2000" dirty="0"/>
          </a:p>
          <a:p>
            <a:pPr marL="914400" lvl="2" indent="0">
              <a:buNone/>
            </a:pPr>
            <a:r>
              <a:rPr lang="en-US" sz="1400" dirty="0"/>
              <a:t>S. Stevens, C. Snell, J. Stevens, B. Keller and J.M. </a:t>
            </a:r>
            <a:r>
              <a:rPr lang="en-US" sz="1400" dirty="0" err="1"/>
              <a:t>VanNess</a:t>
            </a:r>
            <a:r>
              <a:rPr lang="en-US" sz="1400" dirty="0"/>
              <a:t>. Cardiopulmonary Exercise Test Methodology for Assessing Exertion Intolerance in </a:t>
            </a:r>
            <a:r>
              <a:rPr lang="en-US" sz="1400" dirty="0" err="1"/>
              <a:t>Myalgic</a:t>
            </a:r>
            <a:r>
              <a:rPr lang="en-US" sz="1400" dirty="0"/>
              <a:t> Encephalomyelitis/Chronic Fatigue Syndrome. Frontiers In Pediatrics 6:242, 2018 </a:t>
            </a:r>
            <a:r>
              <a:rPr lang="en-US" sz="1400" dirty="0" err="1"/>
              <a:t>doi</a:t>
            </a:r>
            <a:r>
              <a:rPr lang="en-US" sz="1400" dirty="0"/>
              <a:t>: 10.3389.fped.2018.00242.</a:t>
            </a:r>
          </a:p>
          <a:p>
            <a:pPr marL="457200" lvl="1" indent="0">
              <a:buNone/>
            </a:pPr>
            <a:r>
              <a:rPr lang="cs-CZ" sz="2000" dirty="0"/>
              <a:t>95.1% přesnost klasifikace a zvažuje se jako klinický indikátor diagnózy ME/CFS. </a:t>
            </a:r>
          </a:p>
          <a:p>
            <a:pPr marL="914400" lvl="2" indent="0">
              <a:buNone/>
            </a:pPr>
            <a:r>
              <a:rPr lang="cs-CZ" sz="1400" dirty="0"/>
              <a:t>Keller, et al., </a:t>
            </a:r>
            <a:r>
              <a:rPr lang="cs-CZ" sz="1400" dirty="0" err="1"/>
              <a:t>Journal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Translational</a:t>
            </a:r>
            <a:r>
              <a:rPr lang="cs-CZ" sz="1400" dirty="0"/>
              <a:t> </a:t>
            </a:r>
            <a:r>
              <a:rPr lang="cs-CZ" sz="1400" dirty="0" err="1"/>
              <a:t>Medicine</a:t>
            </a:r>
            <a:r>
              <a:rPr lang="cs-CZ" sz="1400" dirty="0"/>
              <a:t> 2014, 12:104 doi:10.1186/1479-5876-12-104.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8E3C96-4506-4CF4-B767-59D991DE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11879C-7744-495C-AEEB-F530FA35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7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5071F-7B6F-4F5D-8322-B454110C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Výsledky dvoudenního CPET testu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170F1-B15E-4169-B7AD-868C4B53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Nejmarkantnější na PEM tedy nejsou příznaky, spíše dynamika. </a:t>
            </a:r>
          </a:p>
          <a:p>
            <a:r>
              <a:rPr lang="cs-CZ" dirty="0"/>
              <a:t>A tato reakce se používá k provokování nemoci při výzkumech.</a:t>
            </a:r>
            <a:endParaRPr lang="en-US" dirty="0"/>
          </a:p>
          <a:p>
            <a:pPr marL="457200" lvl="1" indent="0">
              <a:buNone/>
            </a:pPr>
            <a:r>
              <a:rPr lang="cs-CZ" sz="1400" dirty="0" err="1"/>
              <a:t>Snell</a:t>
            </a:r>
            <a:r>
              <a:rPr lang="cs-CZ" sz="1400" dirty="0"/>
              <a:t> CR, Stevens SR, </a:t>
            </a:r>
            <a:r>
              <a:rPr lang="cs-CZ" sz="1400" dirty="0" err="1"/>
              <a:t>Davenport</a:t>
            </a:r>
            <a:r>
              <a:rPr lang="cs-CZ" sz="1400" dirty="0"/>
              <a:t> TE, Van Ness JM: 2013. </a:t>
            </a:r>
            <a:r>
              <a:rPr lang="cs-CZ" sz="1400" dirty="0" err="1"/>
              <a:t>Discriminative</a:t>
            </a:r>
            <a:r>
              <a:rPr lang="cs-CZ" sz="1400" dirty="0"/>
              <a:t> validity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metabolic</a:t>
            </a:r>
            <a:r>
              <a:rPr lang="cs-CZ" sz="1400" dirty="0"/>
              <a:t> and </a:t>
            </a:r>
            <a:r>
              <a:rPr lang="cs-CZ" sz="1400" dirty="0" err="1"/>
              <a:t>workload</a:t>
            </a:r>
            <a:r>
              <a:rPr lang="cs-CZ" sz="1400" dirty="0"/>
              <a:t> </a:t>
            </a:r>
            <a:r>
              <a:rPr lang="cs-CZ" sz="1400" dirty="0" err="1"/>
              <a:t>measurements</a:t>
            </a:r>
            <a:r>
              <a:rPr lang="cs-CZ" sz="1400" dirty="0"/>
              <a:t> to </a:t>
            </a:r>
            <a:r>
              <a:rPr lang="cs-CZ" sz="1400" dirty="0" err="1"/>
              <a:t>identify</a:t>
            </a:r>
            <a:r>
              <a:rPr lang="cs-CZ" sz="1400" dirty="0"/>
              <a:t> </a:t>
            </a:r>
            <a:r>
              <a:rPr lang="cs-CZ" sz="1400" dirty="0" err="1"/>
              <a:t>individuals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chronic</a:t>
            </a:r>
            <a:r>
              <a:rPr lang="cs-CZ" sz="1400" dirty="0"/>
              <a:t> </a:t>
            </a:r>
            <a:r>
              <a:rPr lang="cs-CZ" sz="1400" dirty="0" err="1"/>
              <a:t>fatigue</a:t>
            </a:r>
            <a:r>
              <a:rPr lang="cs-CZ" sz="1400" dirty="0"/>
              <a:t> syndrome. </a:t>
            </a:r>
            <a:r>
              <a:rPr lang="cs-CZ" sz="1400" dirty="0" err="1"/>
              <a:t>Phys</a:t>
            </a:r>
            <a:r>
              <a:rPr lang="cs-CZ" sz="1400" dirty="0"/>
              <a:t> </a:t>
            </a:r>
            <a:r>
              <a:rPr lang="cs-CZ" sz="1400" dirty="0" err="1"/>
              <a:t>Ther</a:t>
            </a:r>
            <a:r>
              <a:rPr lang="cs-CZ" sz="1400" dirty="0"/>
              <a:t> 93:1484-1492.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56A139-E51A-45FE-AA74-5340C27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E22162-6930-4DB0-B121-A1189168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18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203B11-833F-4F1B-9B35-D40E1EF55707}"/>
              </a:ext>
            </a:extLst>
          </p:cNvPr>
          <p:cNvPicPr/>
          <p:nvPr/>
        </p:nvPicPr>
        <p:blipFill rotWithShape="1">
          <a:blip r:embed="rId2"/>
          <a:srcRect l="962" t="1461"/>
          <a:stretch/>
        </p:blipFill>
        <p:spPr bwMode="auto">
          <a:xfrm>
            <a:off x="771524" y="3429000"/>
            <a:ext cx="9601835" cy="288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006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6B718-CA7C-4984-B348-C1ABD0CF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Co nám sériový CPET říká o patologii ME/CFS?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50E592-E2C6-48BF-9D42-0DB90624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PEM není subjektivní</a:t>
            </a:r>
          </a:p>
          <a:p>
            <a:pPr lvl="1"/>
            <a:r>
              <a:rPr lang="cs-CZ" dirty="0"/>
              <a:t>Abnormality metabolické/dechové/srdeční.</a:t>
            </a:r>
          </a:p>
          <a:p>
            <a:pPr lvl="1"/>
            <a:r>
              <a:rPr lang="cs-CZ" dirty="0"/>
              <a:t>Nedá se předstírat nebo oklamat.</a:t>
            </a:r>
          </a:p>
          <a:p>
            <a:pPr lvl="1"/>
            <a:r>
              <a:rPr lang="cs-CZ" dirty="0"/>
              <a:t>Hodnoty lze porovnat s normativními daty.</a:t>
            </a:r>
            <a:endParaRPr lang="en-US" dirty="0"/>
          </a:p>
          <a:p>
            <a:r>
              <a:rPr lang="cs-CZ" dirty="0"/>
              <a:t>U pacientů je poškozená kardiovaskulární odezva</a:t>
            </a:r>
          </a:p>
          <a:p>
            <a:pPr lvl="1"/>
            <a:r>
              <a:rPr lang="cs-CZ" dirty="0"/>
              <a:t>Snížená kardiovaskulární kapacita</a:t>
            </a:r>
            <a:endParaRPr lang="en-US" dirty="0"/>
          </a:p>
          <a:p>
            <a:pPr lvl="1"/>
            <a:r>
              <a:rPr lang="cs-CZ" dirty="0"/>
              <a:t>Pro fyzické aktivity je vyžadováno větší úsilí</a:t>
            </a:r>
            <a:endParaRPr lang="en-US" dirty="0"/>
          </a:p>
          <a:p>
            <a:pPr lvl="1"/>
            <a:r>
              <a:rPr lang="cs-CZ" dirty="0"/>
              <a:t>Prodloužená doba zotavení z aktivity</a:t>
            </a:r>
            <a:endParaRPr lang="en-US" dirty="0"/>
          </a:p>
          <a:p>
            <a:pPr lvl="1"/>
            <a:r>
              <a:rPr lang="cs-CZ" dirty="0"/>
              <a:t>Zhoršuje se s PEM</a:t>
            </a:r>
            <a:endParaRPr lang="en-US" dirty="0"/>
          </a:p>
          <a:p>
            <a:pPr lvl="1"/>
            <a:r>
              <a:rPr lang="cs-CZ" dirty="0"/>
              <a:t>Nelze spoléhat na „předpokládané“ vzorce srdeční frekvence</a:t>
            </a:r>
          </a:p>
          <a:p>
            <a:r>
              <a:rPr lang="cs-CZ" dirty="0"/>
              <a:t>Pokud se použije pouze 1 test, je funkční kapacita nadhodnocena o 55%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9D2EBA-59F8-4C17-A943-F897912C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DFD6FD-DAB1-41EC-A29B-B2180868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DB7BA-AFC4-4CF6-AE4D-B3550237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není syndrom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F869B-B25F-44F2-8EF4-EF140134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1957 v časopise Lancet, název </a:t>
            </a:r>
            <a:r>
              <a:rPr lang="cs-CZ" dirty="0" err="1"/>
              <a:t>Benign</a:t>
            </a:r>
            <a:r>
              <a:rPr lang="cs-CZ" dirty="0"/>
              <a:t> </a:t>
            </a:r>
            <a:r>
              <a:rPr lang="cs-CZ" dirty="0" err="1"/>
              <a:t>Myalgic</a:t>
            </a:r>
            <a:r>
              <a:rPr lang="cs-CZ" dirty="0"/>
              <a:t> </a:t>
            </a:r>
            <a:r>
              <a:rPr lang="cs-CZ" dirty="0" err="1"/>
              <a:t>Encephalomyelitis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1988 v časopise </a:t>
            </a:r>
            <a:r>
              <a:rPr lang="cs-CZ" dirty="0" err="1"/>
              <a:t>Annals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, název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</a:t>
            </a:r>
          </a:p>
          <a:p>
            <a:pPr lvl="1"/>
            <a:r>
              <a:rPr lang="cs-CZ" dirty="0" err="1"/>
              <a:t>Holmesova</a:t>
            </a:r>
            <a:r>
              <a:rPr lang="cs-CZ" dirty="0"/>
              <a:t> kritéria – dnes užívaná</a:t>
            </a:r>
            <a:endParaRPr lang="en-US" dirty="0"/>
          </a:p>
          <a:p>
            <a:r>
              <a:rPr lang="cs-CZ" dirty="0"/>
              <a:t>1991 Oxfordská kritéria a tzv. kritéria CDC</a:t>
            </a:r>
            <a:endParaRPr lang="en-US" dirty="0"/>
          </a:p>
          <a:p>
            <a:pPr lvl="1"/>
            <a:r>
              <a:rPr lang="cs-CZ" dirty="0"/>
              <a:t>Pro diagnostiku stačí pouhá únava</a:t>
            </a:r>
          </a:p>
          <a:p>
            <a:r>
              <a:rPr lang="cs-CZ" dirty="0"/>
              <a:t>2003 CCC, Kanadská konsenzuální kritéria </a:t>
            </a:r>
          </a:p>
          <a:p>
            <a:pPr lvl="1"/>
            <a:r>
              <a:rPr lang="cs-CZ" dirty="0"/>
              <a:t>Zavádí termín PEM jako specifický znak</a:t>
            </a:r>
            <a:endParaRPr lang="en-US" dirty="0"/>
          </a:p>
          <a:p>
            <a:r>
              <a:rPr lang="cs-CZ" dirty="0"/>
              <a:t>2011 ICC, Mezinárodní konsenzuální kritéria</a:t>
            </a:r>
          </a:p>
          <a:p>
            <a:r>
              <a:rPr lang="cs-CZ" dirty="0"/>
              <a:t>2015 kritéria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8C25B3-126A-4319-928E-74088901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31764" y="3059589"/>
            <a:ext cx="5495925" cy="424497"/>
          </a:xfrm>
        </p:spPr>
        <p:txBody>
          <a:bodyPr/>
          <a:lstStyle/>
          <a:p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je Ing. Lenka Goldšmídová, je </a:t>
            </a:r>
            <a:r>
              <a:rPr lang="en-US" dirty="0" err="1"/>
              <a:t>určena</a:t>
            </a:r>
            <a:r>
              <a:rPr lang="en-US" dirty="0"/>
              <a:t> k </a:t>
            </a:r>
            <a:r>
              <a:rPr lang="en-US" dirty="0" err="1"/>
              <a:t>volnému</a:t>
            </a:r>
            <a:r>
              <a:rPr lang="en-US" dirty="0"/>
              <a:t> </a:t>
            </a:r>
            <a:r>
              <a:rPr lang="en-US" dirty="0" err="1"/>
              <a:t>šíření</a:t>
            </a:r>
            <a:r>
              <a:rPr lang="en-US" dirty="0"/>
              <a:t>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503E0E-7A6F-4CE5-A57E-DF81CA2C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1EE17-46F6-4BDB-855C-8C92A9D1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Co nám sériový CPET říká o patologii ME/CFS?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1BA29-6C02-4812-89D0-2547F02E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5593878"/>
            <a:ext cx="10805160" cy="549747"/>
          </a:xfrm>
        </p:spPr>
        <p:txBody>
          <a:bodyPr>
            <a:normAutofit/>
          </a:bodyPr>
          <a:lstStyle/>
          <a:p>
            <a:r>
              <a:rPr lang="cs-CZ" dirty="0"/>
              <a:t>89% má </a:t>
            </a:r>
            <a:r>
              <a:rPr lang="cs-CZ" dirty="0" err="1"/>
              <a:t>chronotropní</a:t>
            </a:r>
            <a:r>
              <a:rPr lang="cs-CZ" dirty="0"/>
              <a:t> inkompetenci, což je jakoby „otupená“ reakce srdeční frekvence u ME/CFS.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032FF9-B6E3-4536-B86C-7AD94563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502B0-854C-4425-AB45-093FCCF4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20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75BD99-D2ED-4AA9-9208-27C6C51BB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6775" y="2053520"/>
            <a:ext cx="8742680" cy="33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EB96F-E7BA-4610-A0F3-D2B28AC6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Vliv na srdeční frekvenci není jako u nízké tělesné kondice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086F3-B818-4259-8ECC-25EE4B30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5800" cy="4351338"/>
          </a:xfrm>
        </p:spPr>
        <p:txBody>
          <a:bodyPr>
            <a:normAutofit/>
          </a:bodyPr>
          <a:lstStyle/>
          <a:p>
            <a:r>
              <a:rPr lang="cs-CZ" dirty="0"/>
              <a:t>Pacient v prvním testu vykazuje normální, nebo jen lehce podprůměrné metabolické parametry. </a:t>
            </a:r>
          </a:p>
          <a:p>
            <a:r>
              <a:rPr lang="cs-CZ" dirty="0"/>
              <a:t>Ale na biologických parametrech je znát, že organismus při druhém testu už není schopen generovat dostatečný výkon.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B3F114-E268-4AC8-8590-284B2766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4AE82B-171B-423E-86E0-C77CDB8E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21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14FF517-11CD-4B9D-AE95-CE2E44170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0" y="1476375"/>
            <a:ext cx="6467475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3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BC41C-4599-478E-9E98-4E8EEC07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Proč ještě není tento test uznávaným diagnostickým testem?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E27E8-EC91-48B4-A4C4-8268915A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3250"/>
          </a:xfrm>
        </p:spPr>
        <p:txBody>
          <a:bodyPr>
            <a:normAutofit/>
          </a:bodyPr>
          <a:lstStyle/>
          <a:p>
            <a:r>
              <a:rPr lang="cs-CZ" dirty="0"/>
              <a:t>Je schopen objektivní identifikace a charakterizování PEM, stavu funkcionality/invalidity, normálních a abnormálních reakcí. </a:t>
            </a:r>
          </a:p>
          <a:p>
            <a:pPr lvl="1"/>
            <a:r>
              <a:rPr lang="cs-CZ" dirty="0"/>
              <a:t>Výzkumy naznačují schopnost odlišit jiná onemocnění jako srdeční a plicní nemoci, AIDS a RS.</a:t>
            </a:r>
            <a:endParaRPr lang="en-US" dirty="0"/>
          </a:p>
          <a:p>
            <a:r>
              <a:rPr lang="cs-CZ" dirty="0"/>
              <a:t>Důvod, proč se nepoužívá, je, že test není neškodný, způsobuje PEM</a:t>
            </a:r>
            <a:endParaRPr lang="en-US" dirty="0"/>
          </a:p>
          <a:p>
            <a:pPr lvl="1"/>
            <a:r>
              <a:rPr lang="cs-CZ" dirty="0"/>
              <a:t>49% se zotaví za 2-4 dny = krátkodobé</a:t>
            </a:r>
            <a:endParaRPr lang="en-US" dirty="0"/>
          </a:p>
          <a:p>
            <a:pPr lvl="1"/>
            <a:r>
              <a:rPr lang="cs-CZ" dirty="0"/>
              <a:t>51% trvá zotavení 7 dní a déle = dlouhodobé </a:t>
            </a:r>
            <a:endParaRPr lang="en-US" dirty="0"/>
          </a:p>
          <a:p>
            <a:pPr lvl="1"/>
            <a:r>
              <a:rPr lang="cs-CZ" dirty="0"/>
              <a:t>Není navržený pro </a:t>
            </a:r>
            <a:r>
              <a:rPr lang="en-US" dirty="0" err="1"/>
              <a:t>vážně</a:t>
            </a:r>
            <a:r>
              <a:rPr lang="cs-CZ" dirty="0"/>
              <a:t> nemocné/upoutané na lůžko. </a:t>
            </a:r>
          </a:p>
          <a:p>
            <a:r>
              <a:rPr lang="cs-CZ" dirty="0"/>
              <a:t>Je nutné, aby jej prováděl poučený lékař</a:t>
            </a:r>
          </a:p>
          <a:p>
            <a:pPr lvl="1"/>
            <a:r>
              <a:rPr lang="cs-CZ" dirty="0"/>
              <a:t>Změří všechny parametry, například ventilaci, nikoliv pouze tlak, který bývá v rámci normy.</a:t>
            </a:r>
          </a:p>
          <a:p>
            <a:pPr lvl="1"/>
            <a:r>
              <a:rPr lang="cs-CZ" dirty="0"/>
              <a:t>Běžný jednodenní test změří pouze onu normální funkci, nikoliv její propad.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BDF9BD-32EA-4910-B065-14EDB353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9B1637-791D-44D1-8612-4A173801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6A12B-8705-4113-B190-A7A612E9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Diagnostická kritéria a příznaky ME/CFS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399F4-4021-48BB-B002-F29DC262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>
            <a:normAutofit/>
          </a:bodyPr>
          <a:lstStyle/>
          <a:p>
            <a:r>
              <a:rPr lang="cs-CZ" dirty="0"/>
              <a:t>Povinná</a:t>
            </a:r>
          </a:p>
          <a:p>
            <a:pPr lvl="1"/>
            <a:r>
              <a:rPr lang="cs-CZ" dirty="0"/>
              <a:t>Únava a snížená výkonnost</a:t>
            </a:r>
          </a:p>
          <a:p>
            <a:pPr lvl="1"/>
            <a:r>
              <a:rPr lang="cs-CZ" dirty="0"/>
              <a:t>Post-</a:t>
            </a:r>
            <a:r>
              <a:rPr lang="cs-CZ" dirty="0" err="1"/>
              <a:t>exertional</a:t>
            </a:r>
            <a:r>
              <a:rPr lang="cs-CZ" dirty="0"/>
              <a:t> </a:t>
            </a:r>
            <a:r>
              <a:rPr lang="cs-CZ" dirty="0" err="1"/>
              <a:t>malaise</a:t>
            </a:r>
            <a:r>
              <a:rPr lang="cs-CZ" dirty="0"/>
              <a:t>, PEM </a:t>
            </a:r>
          </a:p>
          <a:p>
            <a:pPr lvl="1"/>
            <a:r>
              <a:rPr lang="cs-CZ" dirty="0"/>
              <a:t>Neosvěžující spánek </a:t>
            </a:r>
          </a:p>
          <a:p>
            <a:r>
              <a:rPr lang="cs-CZ" dirty="0"/>
              <a:t>Také povinná, ale stačí jedno z nich</a:t>
            </a:r>
            <a:endParaRPr lang="en-US" dirty="0"/>
          </a:p>
          <a:p>
            <a:pPr lvl="1"/>
            <a:r>
              <a:rPr lang="cs-CZ" dirty="0"/>
              <a:t>Zhoršení kognitivních funkcí </a:t>
            </a:r>
            <a:endParaRPr lang="en-US" dirty="0"/>
          </a:p>
          <a:p>
            <a:pPr lvl="1"/>
            <a:r>
              <a:rPr lang="cs-CZ" dirty="0"/>
              <a:t>Ortostatická intolerance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3FC9E4-D324-416B-8902-403E8FD3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18C5B-6C3E-46A3-803D-06C848AE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23</a:t>
            </a:fld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1D43B33-5F2C-466B-BBAD-9627C66FAF17}"/>
              </a:ext>
            </a:extLst>
          </p:cNvPr>
          <p:cNvSpPr txBox="1">
            <a:spLocks/>
          </p:cNvSpPr>
          <p:nvPr/>
        </p:nvSpPr>
        <p:spPr>
          <a:xfrm>
            <a:off x="6343650" y="1690688"/>
            <a:ext cx="5505450" cy="4802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400" dirty="0"/>
              <a:t>bolesti svalů (myalgie), bolesti kloubů bez otoků a rudnutí (artralgie), bolesti kůže při doteku</a:t>
            </a:r>
            <a:endParaRPr lang="en-US" sz="6400" dirty="0"/>
          </a:p>
          <a:p>
            <a:r>
              <a:rPr lang="cs-CZ" sz="6400" dirty="0"/>
              <a:t>bolesti hlavy nového typu, než před onemocněním, nikoliv migréna</a:t>
            </a:r>
            <a:endParaRPr lang="en-US" sz="6400" dirty="0"/>
          </a:p>
          <a:p>
            <a:r>
              <a:rPr lang="cs-CZ" sz="6400" dirty="0"/>
              <a:t>citlivé uzliny na krku a podpaží jen mírně zvětšené, časté bolesti v krku</a:t>
            </a:r>
          </a:p>
          <a:p>
            <a:r>
              <a:rPr lang="cs-CZ" sz="6400" dirty="0"/>
              <a:t>zimnice a noční pocení</a:t>
            </a:r>
          </a:p>
          <a:p>
            <a:r>
              <a:rPr lang="cs-CZ" sz="6400" dirty="0"/>
              <a:t>žaludeční nevolnosti nesouvisející se stravováním</a:t>
            </a:r>
          </a:p>
          <a:p>
            <a:r>
              <a:rPr lang="cs-CZ" sz="6400" dirty="0"/>
              <a:t>proměnlivá svalová slabost nesouvisející s námahou ani kondicí</a:t>
            </a:r>
            <a:endParaRPr lang="en-US" sz="6400" dirty="0"/>
          </a:p>
          <a:p>
            <a:r>
              <a:rPr lang="cs-CZ" sz="6400" dirty="0"/>
              <a:t>neurologické potíže s chůzí a koordinací</a:t>
            </a:r>
            <a:endParaRPr lang="en-US" sz="6400" dirty="0"/>
          </a:p>
          <a:p>
            <a:r>
              <a:rPr lang="cs-CZ" sz="6400" dirty="0"/>
              <a:t>potíže se zrakem, zamlžené a dvojité vidění</a:t>
            </a:r>
            <a:endParaRPr lang="en-US" sz="6400" dirty="0"/>
          </a:p>
          <a:p>
            <a:r>
              <a:rPr lang="cs-CZ" sz="6400" dirty="0"/>
              <a:t>alergie a citlivost na potraviny, pachy, světlo a hluk</a:t>
            </a:r>
          </a:p>
          <a:p>
            <a:r>
              <a:rPr lang="cs-CZ" sz="6400" dirty="0"/>
              <a:t>problémy se zažíváním</a:t>
            </a:r>
          </a:p>
          <a:p>
            <a:r>
              <a:rPr lang="cs-CZ" sz="6400" dirty="0"/>
              <a:t>potíže s dechem</a:t>
            </a:r>
            <a:endParaRPr lang="en-US" sz="6400" dirty="0"/>
          </a:p>
          <a:p>
            <a:r>
              <a:rPr lang="cs-CZ" sz="6400" dirty="0"/>
              <a:t>nepravidelný nebo rychlý tep srdce</a:t>
            </a:r>
            <a:endParaRPr lang="en-US" sz="6400" dirty="0"/>
          </a:p>
          <a:p>
            <a:r>
              <a:rPr lang="cs-CZ" sz="6400" dirty="0"/>
              <a:t>poruchy fungování urogenitálního ústrojí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7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5AC9-6350-4118-99F7-577AC0EA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Komorbidity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D9E25-6D30-4BFD-ABD0-C79C0F619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6150"/>
          </a:xfrm>
        </p:spPr>
        <p:txBody>
          <a:bodyPr/>
          <a:lstStyle/>
          <a:p>
            <a:r>
              <a:rPr lang="cs-CZ" dirty="0" err="1"/>
              <a:t>Fibromyalgie</a:t>
            </a:r>
            <a:endParaRPr lang="cs-CZ" dirty="0"/>
          </a:p>
          <a:p>
            <a:pPr lvl="1"/>
            <a:r>
              <a:rPr lang="cs-CZ" dirty="0"/>
              <a:t>Liší se nikoliv příznaky, ale léčba, čili dynamika onemocnění.</a:t>
            </a:r>
            <a:endParaRPr lang="en-US" dirty="0"/>
          </a:p>
          <a:p>
            <a:r>
              <a:rPr lang="cs-CZ" dirty="0"/>
              <a:t>Porucha spánku</a:t>
            </a:r>
          </a:p>
          <a:p>
            <a:pPr lvl="1"/>
            <a:r>
              <a:rPr lang="cs-CZ" dirty="0"/>
              <a:t>Léčba zjištěných poruch neeliminuje zcela spánkovou poruchu danou ME/CFS.</a:t>
            </a:r>
            <a:endParaRPr lang="en-US" dirty="0"/>
          </a:p>
          <a:p>
            <a:r>
              <a:rPr lang="cs-CZ" dirty="0"/>
              <a:t>Psychiatrická komorbidita</a:t>
            </a:r>
            <a:endParaRPr lang="en-US" dirty="0"/>
          </a:p>
          <a:p>
            <a:pPr lvl="1"/>
            <a:r>
              <a:rPr lang="cs-CZ" dirty="0"/>
              <a:t>Psychosomatický původ onemocnění nebyl studiemi potvrzen, biologické abnormality a zpráva IOM jej naopak vyvracejí.</a:t>
            </a:r>
          </a:p>
          <a:p>
            <a:pPr lvl="1"/>
            <a:r>
              <a:rPr lang="cs-CZ" dirty="0"/>
              <a:t>Liší se</a:t>
            </a:r>
          </a:p>
          <a:p>
            <a:pPr lvl="2"/>
            <a:r>
              <a:rPr lang="cs-CZ" dirty="0"/>
              <a:t>Psychické příznaky vyvolané komorbidní psychickou poruchou.</a:t>
            </a:r>
          </a:p>
          <a:p>
            <a:pPr lvl="2"/>
            <a:r>
              <a:rPr lang="cs-CZ" dirty="0"/>
              <a:t>Psychické příznaky jako příznaky ME/CFS</a:t>
            </a:r>
          </a:p>
          <a:p>
            <a:pPr lvl="2"/>
            <a:r>
              <a:rPr lang="cs-CZ" dirty="0"/>
              <a:t>Psychické příznaky sekundární vlivem životních změn daných vážným onemocněním.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A9DD3F-487D-44DE-B436-DC60ABB5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EE2286-789D-4F1C-97F1-C0CFBF8E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12D9-A81D-4C17-AC6D-3AF0EF69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Léčba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8256D-5B6A-43C0-B5D6-007BE3ED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978025"/>
            <a:ext cx="5495925" cy="4351338"/>
          </a:xfrm>
        </p:spPr>
        <p:txBody>
          <a:bodyPr>
            <a:normAutofit/>
          </a:bodyPr>
          <a:lstStyle/>
          <a:p>
            <a:r>
              <a:rPr lang="cs-CZ" b="1" dirty="0"/>
              <a:t>Nesprávná léčba</a:t>
            </a:r>
            <a:endParaRPr lang="en-US" b="1" dirty="0"/>
          </a:p>
          <a:p>
            <a:pPr lvl="1"/>
            <a:r>
              <a:rPr lang="cs-CZ" b="1" strike="sngStrike" dirty="0"/>
              <a:t>Únava</a:t>
            </a:r>
            <a:endParaRPr lang="en-US" b="1" dirty="0"/>
          </a:p>
          <a:p>
            <a:r>
              <a:rPr lang="cs-CZ" b="1" dirty="0"/>
              <a:t>Mechanické odstranění potíží?</a:t>
            </a:r>
            <a:endParaRPr lang="en-US" b="1" dirty="0"/>
          </a:p>
          <a:p>
            <a:endParaRPr lang="en-US" b="1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8598E-66E2-4B96-AB04-053C332A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0EE15E-3589-4A34-B951-92BF8295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25</a:t>
            </a:fld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46BBA6A-5374-42C6-857F-16BDE2CA401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Terapeutické možnosti</a:t>
            </a:r>
          </a:p>
          <a:p>
            <a:pPr lvl="1"/>
            <a:r>
              <a:rPr lang="cs-CZ" dirty="0" err="1"/>
              <a:t>Off</a:t>
            </a:r>
            <a:r>
              <a:rPr lang="cs-CZ" dirty="0"/>
              <a:t> label léčba</a:t>
            </a:r>
          </a:p>
          <a:p>
            <a:pPr lvl="1"/>
            <a:r>
              <a:rPr lang="cs-CZ" dirty="0"/>
              <a:t>Režimová opatření</a:t>
            </a:r>
          </a:p>
          <a:p>
            <a:pPr lvl="1"/>
            <a:r>
              <a:rPr lang="cs-CZ" dirty="0"/>
              <a:t>Status invalidity jako léčba</a:t>
            </a:r>
            <a:endParaRPr lang="cs-CZ" b="1" dirty="0"/>
          </a:p>
          <a:p>
            <a:r>
              <a:rPr lang="cs-CZ" dirty="0"/>
              <a:t>Terapeutické cíle</a:t>
            </a:r>
            <a:endParaRPr lang="en-US" dirty="0"/>
          </a:p>
          <a:p>
            <a:pPr lvl="1"/>
            <a:r>
              <a:rPr lang="cs-CZ" dirty="0"/>
              <a:t>PEM</a:t>
            </a:r>
            <a:endParaRPr lang="en-US" dirty="0"/>
          </a:p>
          <a:p>
            <a:pPr lvl="1"/>
            <a:r>
              <a:rPr lang="cs-CZ" dirty="0"/>
              <a:t>Spánek</a:t>
            </a:r>
            <a:endParaRPr lang="en-US" dirty="0"/>
          </a:p>
          <a:p>
            <a:pPr lvl="1"/>
            <a:r>
              <a:rPr lang="cs-CZ" dirty="0"/>
              <a:t>Bolest</a:t>
            </a:r>
            <a:endParaRPr lang="en-US" dirty="0"/>
          </a:p>
          <a:p>
            <a:pPr lvl="1"/>
            <a:r>
              <a:rPr lang="cs-CZ" dirty="0"/>
              <a:t>Deprese, stres a úzkost</a:t>
            </a:r>
            <a:endParaRPr lang="en-US" dirty="0"/>
          </a:p>
          <a:p>
            <a:pPr lvl="1"/>
            <a:r>
              <a:rPr lang="cs-CZ" dirty="0"/>
              <a:t>Ortostatická intolerance</a:t>
            </a:r>
            <a:endParaRPr lang="en-US" dirty="0"/>
          </a:p>
          <a:p>
            <a:pPr lvl="1"/>
            <a:r>
              <a:rPr lang="cs-CZ" dirty="0"/>
              <a:t>Problémy s pamětí a koncentrací</a:t>
            </a:r>
          </a:p>
        </p:txBody>
      </p:sp>
    </p:spTree>
    <p:extLst>
      <p:ext uri="{BB962C8B-B14F-4D97-AF65-F5344CB8AC3E}">
        <p14:creationId xmlns:p14="http://schemas.microsoft.com/office/powerpoint/2010/main" val="94187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B398F1-B1AA-4345-A302-4193865A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BCD786-7E8C-4781-9B46-554F4254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FDB7-37D8-4289-8EE2-615A6D694A06}" type="slidenum">
              <a:rPr lang="en-US" smtClean="0"/>
              <a:t>26</a:t>
            </a:fld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5E47DF3-CBF5-4AA7-8731-A11385DD5196}"/>
              </a:ext>
            </a:extLst>
          </p:cNvPr>
          <p:cNvSpPr/>
          <p:nvPr/>
        </p:nvSpPr>
        <p:spPr>
          <a:xfrm>
            <a:off x="1958725" y="1952625"/>
            <a:ext cx="82745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Mockrát děkuji, </a:t>
            </a:r>
          </a:p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že jste si mě poslechli.</a:t>
            </a:r>
          </a:p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Jsem za to velmi vděčná.</a:t>
            </a:r>
          </a:p>
        </p:txBody>
      </p:sp>
    </p:spTree>
    <p:extLst>
      <p:ext uri="{BB962C8B-B14F-4D97-AF65-F5344CB8AC3E}">
        <p14:creationId xmlns:p14="http://schemas.microsoft.com/office/powerpoint/2010/main" val="375381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9186A-BD0A-4A4D-921D-9D215C02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není symptom různých nemocí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F4F7F6-D31C-45F9-BFB0-9FA27BA44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Americká mutace ICD-10 má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 pod R53</a:t>
            </a:r>
          </a:p>
          <a:p>
            <a:pPr lvl="1"/>
            <a:r>
              <a:rPr lang="cs-CZ" dirty="0"/>
              <a:t>symptom</a:t>
            </a:r>
          </a:p>
          <a:p>
            <a:r>
              <a:rPr lang="cs-CZ" dirty="0"/>
              <a:t>Pod G93.3</a:t>
            </a:r>
          </a:p>
          <a:p>
            <a:pPr lvl="1"/>
            <a:r>
              <a:rPr lang="cs-CZ" dirty="0" err="1"/>
              <a:t>Myalgic</a:t>
            </a:r>
            <a:r>
              <a:rPr lang="cs-CZ" dirty="0"/>
              <a:t> </a:t>
            </a:r>
            <a:r>
              <a:rPr lang="cs-CZ" dirty="0" err="1"/>
              <a:t>Encephalomyelitis</a:t>
            </a:r>
            <a:endParaRPr lang="cs-CZ" dirty="0"/>
          </a:p>
          <a:p>
            <a:pPr lvl="1"/>
            <a:r>
              <a:rPr lang="cs-CZ" dirty="0" err="1"/>
              <a:t>Postviral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</a:t>
            </a:r>
          </a:p>
          <a:p>
            <a:pPr lvl="1"/>
            <a:r>
              <a:rPr lang="cs-CZ" dirty="0"/>
              <a:t>Vyloučena z R53</a:t>
            </a:r>
          </a:p>
          <a:p>
            <a:r>
              <a:rPr lang="cs-CZ" dirty="0"/>
              <a:t>Symptom CFS ≠ nemoc ME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6006C5-BDC7-4470-B2FF-4F213134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je Ing. Lenka Goldšmídová, je </a:t>
            </a:r>
            <a:r>
              <a:rPr lang="en-US" dirty="0" err="1"/>
              <a:t>určena</a:t>
            </a:r>
            <a:r>
              <a:rPr lang="en-US" dirty="0"/>
              <a:t> k </a:t>
            </a:r>
            <a:r>
              <a:rPr lang="en-US" dirty="0" err="1"/>
              <a:t>volnému</a:t>
            </a:r>
            <a:r>
              <a:rPr lang="en-US" dirty="0"/>
              <a:t> </a:t>
            </a:r>
            <a:r>
              <a:rPr lang="en-US" dirty="0" err="1"/>
              <a:t>šíření</a:t>
            </a:r>
            <a:r>
              <a:rPr lang="en-US" dirty="0"/>
              <a:t>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17AA32-0620-4B4F-8F66-619501E3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3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DFECEB-0841-437C-AE5E-6E58C5DCD3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2393950"/>
            <a:ext cx="3625850" cy="36893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FACC6CB-0E0A-49FD-B346-1145AF2461C8}"/>
              </a:ext>
            </a:extLst>
          </p:cNvPr>
          <p:cNvSpPr/>
          <p:nvPr/>
        </p:nvSpPr>
        <p:spPr>
          <a:xfrm>
            <a:off x="8420100" y="5819775"/>
            <a:ext cx="1247775" cy="263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133FA-A973-4E74-87B0-B6DBC987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nebyl WHO „</a:t>
            </a:r>
            <a:r>
              <a:rPr lang="cs-CZ" b="1" dirty="0" err="1"/>
              <a:t>oduznán</a:t>
            </a:r>
            <a:r>
              <a:rPr lang="cs-CZ" b="1" dirty="0"/>
              <a:t>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34729-8597-4685-87E8-A402FB46D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29200" cy="4667250"/>
          </a:xfrm>
        </p:spPr>
        <p:txBody>
          <a:bodyPr>
            <a:normAutofit/>
          </a:bodyPr>
          <a:lstStyle/>
          <a:p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Fatigue</a:t>
            </a:r>
            <a:r>
              <a:rPr lang="cs-CZ" dirty="0"/>
              <a:t> Syndrome = syndrom únavy chronické</a:t>
            </a:r>
          </a:p>
          <a:p>
            <a:pPr lvl="1"/>
            <a:r>
              <a:rPr lang="cs-CZ" strike="sngStrike" dirty="0"/>
              <a:t>Chronický únavový syndrom </a:t>
            </a:r>
            <a:r>
              <a:rPr lang="cs-CZ" dirty="0"/>
              <a:t>v MKN opravdu není</a:t>
            </a:r>
          </a:p>
          <a:p>
            <a:pPr lvl="1"/>
            <a:r>
              <a:rPr lang="cs-CZ" dirty="0"/>
              <a:t>vznikl v roce 1988</a:t>
            </a:r>
          </a:p>
          <a:p>
            <a:r>
              <a:rPr lang="cs-CZ" strike="sngStrike" dirty="0"/>
              <a:t>Benigní</a:t>
            </a:r>
            <a:r>
              <a:rPr lang="cs-CZ" dirty="0"/>
              <a:t> myalgická encefalomyelitida</a:t>
            </a:r>
          </a:p>
          <a:p>
            <a:pPr lvl="1"/>
            <a:r>
              <a:rPr lang="cs-CZ" dirty="0"/>
              <a:t>Od ICD-8 z roku 1969</a:t>
            </a:r>
          </a:p>
          <a:p>
            <a:pPr lvl="1"/>
            <a:r>
              <a:rPr lang="cs-CZ" dirty="0"/>
              <a:t>Neurologická kategorie</a:t>
            </a:r>
          </a:p>
          <a:p>
            <a:r>
              <a:rPr lang="cs-CZ" dirty="0"/>
              <a:t>Postvirový syndrom únavy</a:t>
            </a:r>
          </a:p>
          <a:p>
            <a:pPr lvl="1"/>
            <a:r>
              <a:rPr lang="cs-CZ" dirty="0"/>
              <a:t>1992 vyšla ICD-10</a:t>
            </a:r>
          </a:p>
          <a:p>
            <a:pPr lvl="1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2449E0-9D98-40A7-8D14-A488D6E8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4CFAD3-75DD-4158-94B4-61C0E21C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4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BEEDF1-C3CA-4B26-B270-64918C45651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r="4280"/>
          <a:stretch/>
        </p:blipFill>
        <p:spPr>
          <a:xfrm>
            <a:off x="5019676" y="2682875"/>
            <a:ext cx="6819900" cy="34448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DDF6C8A-3922-4A8F-B059-19508A270A4A}"/>
              </a:ext>
            </a:extLst>
          </p:cNvPr>
          <p:cNvSpPr/>
          <p:nvPr/>
        </p:nvSpPr>
        <p:spPr>
          <a:xfrm>
            <a:off x="5503069" y="5551170"/>
            <a:ext cx="2157413" cy="364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6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350EA-D17B-4F4F-8232-EF4E413B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Syndrom únavy chronické byl naopak doplněn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14F1BC-C667-4AEC-A4B3-9610FE66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ICD-10 do části seznam, nikoliv do tabulky</a:t>
            </a:r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E3D00F-A624-4CA9-B397-17B2B818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8DCB5-6E8A-4F1E-A8DE-6F870AC1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5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A287F4-08B9-4678-984C-BC0ACBE632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1" t="11206" b="4273"/>
          <a:stretch/>
        </p:blipFill>
        <p:spPr bwMode="auto">
          <a:xfrm>
            <a:off x="1009638" y="2211705"/>
            <a:ext cx="7499351" cy="412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D38405-67E2-4CBF-B039-BC6BF2D7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v ICD-11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3BF2F-6C64-4E46-8BBD-5732AA387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Definitivní uznání vložením i do tabelární části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2DA4F1B-3D63-4B52-A87E-6DD02FE1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641F7E9-553D-4BBB-BDC4-FC92EA19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6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58D157-7C20-48C4-ACAC-A29EFAC804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2366326"/>
            <a:ext cx="9020176" cy="355822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B9BEB0F-4F25-4F33-AB4B-87D522B3BA03}"/>
              </a:ext>
            </a:extLst>
          </p:cNvPr>
          <p:cNvSpPr/>
          <p:nvPr/>
        </p:nvSpPr>
        <p:spPr>
          <a:xfrm>
            <a:off x="5915025" y="5095875"/>
            <a:ext cx="172402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99700D-0A49-434F-82E2-9700C488EF2D}"/>
              </a:ext>
            </a:extLst>
          </p:cNvPr>
          <p:cNvSpPr/>
          <p:nvPr/>
        </p:nvSpPr>
        <p:spPr>
          <a:xfrm>
            <a:off x="5362575" y="3914775"/>
            <a:ext cx="3019425" cy="505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C7196-208F-4704-9879-E477C168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Chronický únavový syndrom ≠ Syndrom únavy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99A96-028E-4BDF-AE0E-2D0EFA75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599" cy="4351338"/>
          </a:xfrm>
        </p:spPr>
        <p:txBody>
          <a:bodyPr/>
          <a:lstStyle/>
          <a:p>
            <a:r>
              <a:rPr lang="en-US" noProof="1"/>
              <a:t>Syndrom</a:t>
            </a:r>
            <a:r>
              <a:rPr lang="en-US" dirty="0"/>
              <a:t> </a:t>
            </a:r>
            <a:r>
              <a:rPr lang="cs-CZ" dirty="0"/>
              <a:t>únavy</a:t>
            </a:r>
            <a:endParaRPr lang="en-US" dirty="0"/>
          </a:p>
          <a:p>
            <a:pPr lvl="1"/>
            <a:r>
              <a:rPr lang="cs-CZ" dirty="0"/>
              <a:t>Vlastní kód pod F</a:t>
            </a:r>
          </a:p>
          <a:p>
            <a:pPr lvl="1"/>
            <a:r>
              <a:rPr lang="cs-CZ" dirty="0"/>
              <a:t>Ekvivalentní neurastenii</a:t>
            </a:r>
          </a:p>
          <a:p>
            <a:pPr lvl="1"/>
            <a:r>
              <a:rPr lang="cs-CZ" dirty="0"/>
              <a:t>G93.3 i R53 vyloučeny</a:t>
            </a:r>
          </a:p>
          <a:p>
            <a:r>
              <a:rPr lang="cs-CZ" dirty="0"/>
              <a:t>Seznam, heslo Syndrom</a:t>
            </a:r>
          </a:p>
          <a:p>
            <a:endParaRPr lang="cs-CZ" noProof="1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Používání jako „zkratky“ je v rozporu s doporučením WHO</a:t>
            </a:r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D0EA64C-FF74-4B69-BE90-AE6817CF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9B219C6-AA92-4DDF-BD58-66C6194B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7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C21EE2-48C9-4BB6-ABDE-D9F6E58730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39923"/>
            <a:ext cx="6477000" cy="3711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D68FC8-CA4E-45C9-8247-A53F3E1DA6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4" t="83381" r="28312" b="6552"/>
          <a:stretch/>
        </p:blipFill>
        <p:spPr bwMode="auto">
          <a:xfrm>
            <a:off x="999806" y="3619500"/>
            <a:ext cx="3715385" cy="116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49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8A22C-6E28-44B8-A192-B99A6762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Syndrom únavy a neurastenie v ICD-11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79BA2-64F7-4A8C-B5A0-6289A112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Neurastenie i únavový syndrom nahrazeny </a:t>
            </a:r>
            <a:r>
              <a:rPr lang="cs-CZ" dirty="0" err="1"/>
              <a:t>Bodily</a:t>
            </a:r>
            <a:r>
              <a:rPr lang="cs-CZ" dirty="0"/>
              <a:t> </a:t>
            </a:r>
            <a:r>
              <a:rPr lang="cs-CZ" dirty="0" err="1"/>
              <a:t>Distress</a:t>
            </a:r>
            <a:r>
              <a:rPr lang="cs-CZ" dirty="0"/>
              <a:t> </a:t>
            </a:r>
            <a:r>
              <a:rPr lang="cs-CZ" dirty="0" err="1"/>
              <a:t>Disorder</a:t>
            </a:r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E4F4970-3E94-4160-8295-263C8C45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Autorem prezentace je Ing. Lenka Goldšmídová, je určena k volnému šíření. unavenyjekazdy@seznam.cz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2996693-41B5-4570-9F49-4E7FAEFB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8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983131-024D-488B-A4EA-FA8A21AA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9237"/>
            <a:ext cx="9471342" cy="423363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B215C6D-0209-4A1C-A72B-DEA0161B19EA}"/>
              </a:ext>
            </a:extLst>
          </p:cNvPr>
          <p:cNvSpPr/>
          <p:nvPr/>
        </p:nvSpPr>
        <p:spPr>
          <a:xfrm>
            <a:off x="4632960" y="5994400"/>
            <a:ext cx="2428240" cy="498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88B6FBC-BDBB-4C70-8B92-2282260B11D0}"/>
              </a:ext>
            </a:extLst>
          </p:cNvPr>
          <p:cNvSpPr/>
          <p:nvPr/>
        </p:nvSpPr>
        <p:spPr>
          <a:xfrm>
            <a:off x="1095375" y="3324225"/>
            <a:ext cx="2695575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3E925-2D0F-4EBC-B33D-98516947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fakta o ME/CFS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53F0A-526D-4BAB-A6EC-D429B78B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IOM </a:t>
            </a:r>
            <a:r>
              <a:rPr lang="cs-CZ" noProof="1"/>
              <a:t>navrhuje název Systemic Exertion Intolerance Disease</a:t>
            </a:r>
          </a:p>
          <a:p>
            <a:r>
              <a:rPr lang="cs-CZ" dirty="0"/>
              <a:t>85 % nemocných ještě nebyla stanovena správná diagnóza</a:t>
            </a:r>
          </a:p>
          <a:p>
            <a:pPr lvl="1"/>
            <a:r>
              <a:rPr lang="cs-CZ" dirty="0"/>
              <a:t>Skutečný počet pacientů tedy neznáme.</a:t>
            </a:r>
          </a:p>
          <a:p>
            <a:pPr lvl="1"/>
            <a:r>
              <a:rPr lang="cs-CZ" dirty="0"/>
              <a:t>Nejnižší 0,25 % populace</a:t>
            </a:r>
          </a:p>
          <a:p>
            <a:pPr lvl="1"/>
            <a:r>
              <a:rPr lang="cs-CZ" dirty="0"/>
              <a:t>Minimálně 26 000 u nás.</a:t>
            </a:r>
          </a:p>
          <a:p>
            <a:pPr lvl="1"/>
            <a:r>
              <a:rPr lang="cs-CZ" dirty="0"/>
              <a:t>2x častější, než RS</a:t>
            </a:r>
          </a:p>
          <a:p>
            <a:r>
              <a:rPr lang="cs-CZ" dirty="0"/>
              <a:t>Příčinu vzniku neznáme</a:t>
            </a:r>
          </a:p>
          <a:p>
            <a:pPr lvl="1"/>
            <a:r>
              <a:rPr lang="cs-CZ" dirty="0"/>
              <a:t>Nejen po onemocnění</a:t>
            </a:r>
          </a:p>
          <a:p>
            <a:pPr lvl="1"/>
            <a:r>
              <a:rPr lang="cs-CZ" dirty="0"/>
              <a:t>Nejčastěji náhlý vznik, může být i plíživý</a:t>
            </a:r>
          </a:p>
          <a:p>
            <a:pPr lvl="1"/>
            <a:r>
              <a:rPr lang="cs-CZ" dirty="0"/>
              <a:t>Neznáme prevenci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900DDB-1C07-400B-9659-99A7DFCD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Autorem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je Ing. Lenka Goldšmídová, je </a:t>
            </a:r>
            <a:r>
              <a:rPr lang="en-US" dirty="0" err="1"/>
              <a:t>určena</a:t>
            </a:r>
            <a:r>
              <a:rPr lang="en-US" dirty="0"/>
              <a:t> k </a:t>
            </a:r>
            <a:r>
              <a:rPr lang="en-US" dirty="0" err="1"/>
              <a:t>volnému</a:t>
            </a:r>
            <a:r>
              <a:rPr lang="en-US" dirty="0"/>
              <a:t> </a:t>
            </a:r>
            <a:r>
              <a:rPr lang="en-US" dirty="0" err="1"/>
              <a:t>šíření</a:t>
            </a:r>
            <a:r>
              <a:rPr lang="en-US" dirty="0"/>
              <a:t>. unavenyjekazdy@seznam.cz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4879FE-E197-4C67-89CB-D19B351A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78FDB7-37D8-4289-8EE2-615A6D694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21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1375</TotalTime>
  <Words>1684</Words>
  <Application>Microsoft Office PowerPoint</Application>
  <PresentationFormat>Širokoúhlá obrazovka</PresentationFormat>
  <Paragraphs>273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Retrospektiva</vt:lpstr>
      <vt:lpstr>Chronický únavový syndrom Redefinice nemoci dle zprávy IOM</vt:lpstr>
      <vt:lpstr>Chronický únavový syndrom není syndrom</vt:lpstr>
      <vt:lpstr>Chronický únavový syndrom není symptom různých nemocí</vt:lpstr>
      <vt:lpstr>Chronický únavový syndrom nebyl WHO „oduznán“</vt:lpstr>
      <vt:lpstr>Syndrom únavy chronické byl naopak doplněn</vt:lpstr>
      <vt:lpstr>Chronický únavový syndrom v ICD-11</vt:lpstr>
      <vt:lpstr>Chronický únavový syndrom ≠ Syndrom únavy</vt:lpstr>
      <vt:lpstr>Syndrom únavy a neurastenie v ICD-11</vt:lpstr>
      <vt:lpstr>Základní fakta o ME/CFS</vt:lpstr>
      <vt:lpstr>Potenciální diagnostický test</vt:lpstr>
      <vt:lpstr>Něco je v krvi</vt:lpstr>
      <vt:lpstr>Diagnostický postup</vt:lpstr>
      <vt:lpstr>Post-exertional malaise není subjektivní</vt:lpstr>
      <vt:lpstr>Popis PEM</vt:lpstr>
      <vt:lpstr>Krátkodobé PEM</vt:lpstr>
      <vt:lpstr>Nebezpečné dlouhodobé PEM</vt:lpstr>
      <vt:lpstr>Výsledky dvoudenního CPET testu</vt:lpstr>
      <vt:lpstr>Výsledky dvoudenního CPET testu</vt:lpstr>
      <vt:lpstr>Co nám sériový CPET říká o patologii ME/CFS?</vt:lpstr>
      <vt:lpstr>Co nám sériový CPET říká o patologii ME/CFS?</vt:lpstr>
      <vt:lpstr>Vliv na srdeční frekvenci není jako u nízké tělesné kondice</vt:lpstr>
      <vt:lpstr>Proč ještě není tento test uznávaným diagnostickým testem?</vt:lpstr>
      <vt:lpstr>Diagnostická kritéria a příznaky ME/CFS</vt:lpstr>
      <vt:lpstr>Komorbidity</vt:lpstr>
      <vt:lpstr>Léčba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Chronický únavový syndrom</dc:title>
  <dc:creator>Lenka Goldšmídová</dc:creator>
  <cp:lastModifiedBy>Lenka Goldšmídová</cp:lastModifiedBy>
  <cp:revision>24</cp:revision>
  <cp:lastPrinted>2020-03-06T13:43:03Z</cp:lastPrinted>
  <dcterms:created xsi:type="dcterms:W3CDTF">2020-02-23T14:01:21Z</dcterms:created>
  <dcterms:modified xsi:type="dcterms:W3CDTF">2020-03-07T08:56:04Z</dcterms:modified>
</cp:coreProperties>
</file>