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handoutMasterIdLst>
    <p:handoutMasterId r:id="rId3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4" r:id="rId25"/>
    <p:sldId id="279" r:id="rId26"/>
    <p:sldId id="280" r:id="rId27"/>
    <p:sldId id="281" r:id="rId28"/>
    <p:sldId id="282" r:id="rId29"/>
    <p:sldId id="285" r:id="rId30"/>
    <p:sldId id="283" r:id="rId31"/>
  </p:sldIdLst>
  <p:sldSz cx="12192000" cy="6858000"/>
  <p:notesSz cx="6888163" cy="1002188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1" d="100"/>
          <a:sy n="51" d="100"/>
        </p:scale>
        <p:origin x="-552" y="1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84871" cy="501094"/>
          </a:xfrm>
          <a:prstGeom prst="rect">
            <a:avLst/>
          </a:prstGeom>
        </p:spPr>
        <p:txBody>
          <a:bodyPr vert="horz" lIns="96625" tIns="48312" rIns="96625" bIns="48312" rtlCol="0"/>
          <a:lstStyle>
            <a:lvl1pPr algn="l">
              <a:defRPr sz="1300"/>
            </a:lvl1pPr>
          </a:lstStyle>
          <a:p>
            <a:endParaRPr lang="cs-CZ"/>
          </a:p>
        </p:txBody>
      </p:sp>
      <p:sp>
        <p:nvSpPr>
          <p:cNvPr id="3" name="Zástupný symbol pro datum 2"/>
          <p:cNvSpPr>
            <a:spLocks noGrp="1"/>
          </p:cNvSpPr>
          <p:nvPr>
            <p:ph type="dt" sz="quarter" idx="1"/>
          </p:nvPr>
        </p:nvSpPr>
        <p:spPr>
          <a:xfrm>
            <a:off x="3901698" y="0"/>
            <a:ext cx="2984871" cy="501094"/>
          </a:xfrm>
          <a:prstGeom prst="rect">
            <a:avLst/>
          </a:prstGeom>
        </p:spPr>
        <p:txBody>
          <a:bodyPr vert="horz" lIns="96625" tIns="48312" rIns="96625" bIns="48312" rtlCol="0"/>
          <a:lstStyle>
            <a:lvl1pPr algn="r">
              <a:defRPr sz="1300"/>
            </a:lvl1pPr>
          </a:lstStyle>
          <a:p>
            <a:fld id="{F552FA61-196F-4AE4-9CC7-69AEC55FA46D}" type="datetimeFigureOut">
              <a:rPr lang="cs-CZ" smtClean="0"/>
              <a:t>6. 3. 2020</a:t>
            </a:fld>
            <a:endParaRPr lang="cs-CZ"/>
          </a:p>
        </p:txBody>
      </p:sp>
      <p:sp>
        <p:nvSpPr>
          <p:cNvPr id="4" name="Zástupný symbol pro zápatí 3"/>
          <p:cNvSpPr>
            <a:spLocks noGrp="1"/>
          </p:cNvSpPr>
          <p:nvPr>
            <p:ph type="ftr" sz="quarter" idx="2"/>
          </p:nvPr>
        </p:nvSpPr>
        <p:spPr>
          <a:xfrm>
            <a:off x="0" y="9519054"/>
            <a:ext cx="2984871" cy="501094"/>
          </a:xfrm>
          <a:prstGeom prst="rect">
            <a:avLst/>
          </a:prstGeom>
        </p:spPr>
        <p:txBody>
          <a:bodyPr vert="horz" lIns="96625" tIns="48312" rIns="96625" bIns="48312" rtlCol="0" anchor="b"/>
          <a:lstStyle>
            <a:lvl1pPr algn="l">
              <a:defRPr sz="1300"/>
            </a:lvl1pPr>
          </a:lstStyle>
          <a:p>
            <a:endParaRPr lang="cs-CZ"/>
          </a:p>
        </p:txBody>
      </p:sp>
      <p:sp>
        <p:nvSpPr>
          <p:cNvPr id="5" name="Zástupný symbol pro číslo snímku 4"/>
          <p:cNvSpPr>
            <a:spLocks noGrp="1"/>
          </p:cNvSpPr>
          <p:nvPr>
            <p:ph type="sldNum" sz="quarter" idx="3"/>
          </p:nvPr>
        </p:nvSpPr>
        <p:spPr>
          <a:xfrm>
            <a:off x="3901698" y="9519054"/>
            <a:ext cx="2984871" cy="501094"/>
          </a:xfrm>
          <a:prstGeom prst="rect">
            <a:avLst/>
          </a:prstGeom>
        </p:spPr>
        <p:txBody>
          <a:bodyPr vert="horz" lIns="96625" tIns="48312" rIns="96625" bIns="48312" rtlCol="0" anchor="b"/>
          <a:lstStyle>
            <a:lvl1pPr algn="r">
              <a:defRPr sz="1300"/>
            </a:lvl1pPr>
          </a:lstStyle>
          <a:p>
            <a:fld id="{33885CEE-2C70-45A7-9BF2-D0653D3D9F66}" type="slidenum">
              <a:rPr lang="cs-CZ" smtClean="0"/>
              <a:t>‹#›</a:t>
            </a:fld>
            <a:endParaRPr lang="cs-CZ"/>
          </a:p>
        </p:txBody>
      </p:sp>
    </p:spTree>
    <p:extLst>
      <p:ext uri="{BB962C8B-B14F-4D97-AF65-F5344CB8AC3E}">
        <p14:creationId xmlns:p14="http://schemas.microsoft.com/office/powerpoint/2010/main" val="35100654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AFD9C99-1CB6-4D26-B16A-27B75EA86FF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xmlns="" id="{2D444CDC-C7D3-4007-94F5-2D14C6DB32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xmlns="" id="{2B5CA667-52BA-43FE-A4A2-BC18FAD69E1F}"/>
              </a:ext>
            </a:extLst>
          </p:cNvPr>
          <p:cNvSpPr>
            <a:spLocks noGrp="1"/>
          </p:cNvSpPr>
          <p:nvPr>
            <p:ph type="dt" sz="half" idx="10"/>
          </p:nvPr>
        </p:nvSpPr>
        <p:spPr/>
        <p:txBody>
          <a:bodyPr/>
          <a:lstStyle/>
          <a:p>
            <a:fld id="{E6B68043-5EF1-4BDB-B87A-4A0E87044CEB}" type="datetimeFigureOut">
              <a:rPr lang="cs-CZ" smtClean="0"/>
              <a:t>6. 3. 2020</a:t>
            </a:fld>
            <a:endParaRPr lang="cs-CZ" dirty="0"/>
          </a:p>
        </p:txBody>
      </p:sp>
      <p:sp>
        <p:nvSpPr>
          <p:cNvPr id="5" name="Zástupný symbol pro zápatí 4">
            <a:extLst>
              <a:ext uri="{FF2B5EF4-FFF2-40B4-BE49-F238E27FC236}">
                <a16:creationId xmlns:a16="http://schemas.microsoft.com/office/drawing/2014/main" xmlns="" id="{FC3B90E6-761C-4DEA-949C-EE2D59DB08C9}"/>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xmlns="" id="{18A973B9-21F2-4831-B380-8E251183E3CE}"/>
              </a:ext>
            </a:extLst>
          </p:cNvPr>
          <p:cNvSpPr>
            <a:spLocks noGrp="1"/>
          </p:cNvSpPr>
          <p:nvPr>
            <p:ph type="sldNum" sz="quarter" idx="12"/>
          </p:nvPr>
        </p:nvSpPr>
        <p:spPr/>
        <p:txBody>
          <a:bodyPr/>
          <a:lstStyle/>
          <a:p>
            <a:fld id="{5ADE27AF-4F93-4168-B6BF-81599C846937}" type="slidenum">
              <a:rPr lang="cs-CZ" smtClean="0"/>
              <a:t>‹#›</a:t>
            </a:fld>
            <a:endParaRPr lang="cs-CZ" dirty="0"/>
          </a:p>
        </p:txBody>
      </p:sp>
    </p:spTree>
    <p:extLst>
      <p:ext uri="{BB962C8B-B14F-4D97-AF65-F5344CB8AC3E}">
        <p14:creationId xmlns:p14="http://schemas.microsoft.com/office/powerpoint/2010/main" val="204406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8186898-4229-4A8B-96EB-2E6CB940BF9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xmlns="" id="{0A2991A5-A2E1-4A80-98C6-E3C6A32BB40B}"/>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AF7AFABB-41F2-42F5-A888-0D37B6270BDE}"/>
              </a:ext>
            </a:extLst>
          </p:cNvPr>
          <p:cNvSpPr>
            <a:spLocks noGrp="1"/>
          </p:cNvSpPr>
          <p:nvPr>
            <p:ph type="dt" sz="half" idx="10"/>
          </p:nvPr>
        </p:nvSpPr>
        <p:spPr/>
        <p:txBody>
          <a:bodyPr/>
          <a:lstStyle/>
          <a:p>
            <a:fld id="{E6B68043-5EF1-4BDB-B87A-4A0E87044CEB}" type="datetimeFigureOut">
              <a:rPr lang="cs-CZ" smtClean="0"/>
              <a:t>6. 3. 2020</a:t>
            </a:fld>
            <a:endParaRPr lang="cs-CZ" dirty="0"/>
          </a:p>
        </p:txBody>
      </p:sp>
      <p:sp>
        <p:nvSpPr>
          <p:cNvPr id="5" name="Zástupný symbol pro zápatí 4">
            <a:extLst>
              <a:ext uri="{FF2B5EF4-FFF2-40B4-BE49-F238E27FC236}">
                <a16:creationId xmlns:a16="http://schemas.microsoft.com/office/drawing/2014/main" xmlns="" id="{CC08FF3D-3624-44E2-B8CD-DF9AFBE05925}"/>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xmlns="" id="{3B09C692-6A3A-45A6-BA8C-F0AF791B4C72}"/>
              </a:ext>
            </a:extLst>
          </p:cNvPr>
          <p:cNvSpPr>
            <a:spLocks noGrp="1"/>
          </p:cNvSpPr>
          <p:nvPr>
            <p:ph type="sldNum" sz="quarter" idx="12"/>
          </p:nvPr>
        </p:nvSpPr>
        <p:spPr/>
        <p:txBody>
          <a:bodyPr/>
          <a:lstStyle/>
          <a:p>
            <a:fld id="{5ADE27AF-4F93-4168-B6BF-81599C846937}" type="slidenum">
              <a:rPr lang="cs-CZ" smtClean="0"/>
              <a:t>‹#›</a:t>
            </a:fld>
            <a:endParaRPr lang="cs-CZ" dirty="0"/>
          </a:p>
        </p:txBody>
      </p:sp>
    </p:spTree>
    <p:extLst>
      <p:ext uri="{BB962C8B-B14F-4D97-AF65-F5344CB8AC3E}">
        <p14:creationId xmlns:p14="http://schemas.microsoft.com/office/powerpoint/2010/main" val="3129514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xmlns="" id="{0BB29ED0-B332-486A-8E08-850CD997D6AE}"/>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xmlns="" id="{36666F50-889D-4525-9C4C-DE3CA6E08EA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AEB18006-4BCF-4825-A5B4-6F9237795B4C}"/>
              </a:ext>
            </a:extLst>
          </p:cNvPr>
          <p:cNvSpPr>
            <a:spLocks noGrp="1"/>
          </p:cNvSpPr>
          <p:nvPr>
            <p:ph type="dt" sz="half" idx="10"/>
          </p:nvPr>
        </p:nvSpPr>
        <p:spPr/>
        <p:txBody>
          <a:bodyPr/>
          <a:lstStyle/>
          <a:p>
            <a:fld id="{E6B68043-5EF1-4BDB-B87A-4A0E87044CEB}" type="datetimeFigureOut">
              <a:rPr lang="cs-CZ" smtClean="0"/>
              <a:t>6. 3. 2020</a:t>
            </a:fld>
            <a:endParaRPr lang="cs-CZ" dirty="0"/>
          </a:p>
        </p:txBody>
      </p:sp>
      <p:sp>
        <p:nvSpPr>
          <p:cNvPr id="5" name="Zástupný symbol pro zápatí 4">
            <a:extLst>
              <a:ext uri="{FF2B5EF4-FFF2-40B4-BE49-F238E27FC236}">
                <a16:creationId xmlns:a16="http://schemas.microsoft.com/office/drawing/2014/main" xmlns="" id="{3E353C1A-30F3-4D17-8D3B-AFEDF80E67E2}"/>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xmlns="" id="{17D5E64D-D78C-4FF9-968F-2B5F00D5C1FD}"/>
              </a:ext>
            </a:extLst>
          </p:cNvPr>
          <p:cNvSpPr>
            <a:spLocks noGrp="1"/>
          </p:cNvSpPr>
          <p:nvPr>
            <p:ph type="sldNum" sz="quarter" idx="12"/>
          </p:nvPr>
        </p:nvSpPr>
        <p:spPr/>
        <p:txBody>
          <a:bodyPr/>
          <a:lstStyle/>
          <a:p>
            <a:fld id="{5ADE27AF-4F93-4168-B6BF-81599C846937}" type="slidenum">
              <a:rPr lang="cs-CZ" smtClean="0"/>
              <a:t>‹#›</a:t>
            </a:fld>
            <a:endParaRPr lang="cs-CZ" dirty="0"/>
          </a:p>
        </p:txBody>
      </p:sp>
    </p:spTree>
    <p:extLst>
      <p:ext uri="{BB962C8B-B14F-4D97-AF65-F5344CB8AC3E}">
        <p14:creationId xmlns:p14="http://schemas.microsoft.com/office/powerpoint/2010/main" val="879051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9419AF1-6578-4CD1-9A5B-0A7B37A79D1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xmlns="" id="{177C45C1-B885-4CDA-A1F6-53D68F7E4F6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5E5B3B32-35B8-4556-B715-C15DE65F6E08}"/>
              </a:ext>
            </a:extLst>
          </p:cNvPr>
          <p:cNvSpPr>
            <a:spLocks noGrp="1"/>
          </p:cNvSpPr>
          <p:nvPr>
            <p:ph type="dt" sz="half" idx="10"/>
          </p:nvPr>
        </p:nvSpPr>
        <p:spPr/>
        <p:txBody>
          <a:bodyPr/>
          <a:lstStyle/>
          <a:p>
            <a:fld id="{E6B68043-5EF1-4BDB-B87A-4A0E87044CEB}" type="datetimeFigureOut">
              <a:rPr lang="cs-CZ" smtClean="0"/>
              <a:t>6. 3. 2020</a:t>
            </a:fld>
            <a:endParaRPr lang="cs-CZ" dirty="0"/>
          </a:p>
        </p:txBody>
      </p:sp>
      <p:sp>
        <p:nvSpPr>
          <p:cNvPr id="5" name="Zástupný symbol pro zápatí 4">
            <a:extLst>
              <a:ext uri="{FF2B5EF4-FFF2-40B4-BE49-F238E27FC236}">
                <a16:creationId xmlns:a16="http://schemas.microsoft.com/office/drawing/2014/main" xmlns="" id="{D3017B3B-800E-4C93-B384-52054C9BB8D6}"/>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xmlns="" id="{0B792535-5B97-4667-AEB1-CE786BB3BF26}"/>
              </a:ext>
            </a:extLst>
          </p:cNvPr>
          <p:cNvSpPr>
            <a:spLocks noGrp="1"/>
          </p:cNvSpPr>
          <p:nvPr>
            <p:ph type="sldNum" sz="quarter" idx="12"/>
          </p:nvPr>
        </p:nvSpPr>
        <p:spPr/>
        <p:txBody>
          <a:bodyPr/>
          <a:lstStyle/>
          <a:p>
            <a:fld id="{5ADE27AF-4F93-4168-B6BF-81599C846937}" type="slidenum">
              <a:rPr lang="cs-CZ" smtClean="0"/>
              <a:t>‹#›</a:t>
            </a:fld>
            <a:endParaRPr lang="cs-CZ" dirty="0"/>
          </a:p>
        </p:txBody>
      </p:sp>
    </p:spTree>
    <p:extLst>
      <p:ext uri="{BB962C8B-B14F-4D97-AF65-F5344CB8AC3E}">
        <p14:creationId xmlns:p14="http://schemas.microsoft.com/office/powerpoint/2010/main" val="3684567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2176992-A6BF-48E5-893C-6187F942F5E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xmlns="" id="{90FA90C6-C901-4E12-89C3-A032A13A7A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xmlns="" id="{9F0E33EA-1BC7-4CEB-A974-0279E9D0BF93}"/>
              </a:ext>
            </a:extLst>
          </p:cNvPr>
          <p:cNvSpPr>
            <a:spLocks noGrp="1"/>
          </p:cNvSpPr>
          <p:nvPr>
            <p:ph type="dt" sz="half" idx="10"/>
          </p:nvPr>
        </p:nvSpPr>
        <p:spPr/>
        <p:txBody>
          <a:bodyPr/>
          <a:lstStyle/>
          <a:p>
            <a:fld id="{E6B68043-5EF1-4BDB-B87A-4A0E87044CEB}" type="datetimeFigureOut">
              <a:rPr lang="cs-CZ" smtClean="0"/>
              <a:t>6. 3. 2020</a:t>
            </a:fld>
            <a:endParaRPr lang="cs-CZ" dirty="0"/>
          </a:p>
        </p:txBody>
      </p:sp>
      <p:sp>
        <p:nvSpPr>
          <p:cNvPr id="5" name="Zástupný symbol pro zápatí 4">
            <a:extLst>
              <a:ext uri="{FF2B5EF4-FFF2-40B4-BE49-F238E27FC236}">
                <a16:creationId xmlns:a16="http://schemas.microsoft.com/office/drawing/2014/main" xmlns="" id="{0CC72E5F-B45B-4A02-AE04-C1B4DED291B3}"/>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xmlns="" id="{3615ECE8-ACDA-4B41-B509-0CAE2E69592A}"/>
              </a:ext>
            </a:extLst>
          </p:cNvPr>
          <p:cNvSpPr>
            <a:spLocks noGrp="1"/>
          </p:cNvSpPr>
          <p:nvPr>
            <p:ph type="sldNum" sz="quarter" idx="12"/>
          </p:nvPr>
        </p:nvSpPr>
        <p:spPr/>
        <p:txBody>
          <a:bodyPr/>
          <a:lstStyle/>
          <a:p>
            <a:fld id="{5ADE27AF-4F93-4168-B6BF-81599C846937}" type="slidenum">
              <a:rPr lang="cs-CZ" smtClean="0"/>
              <a:t>‹#›</a:t>
            </a:fld>
            <a:endParaRPr lang="cs-CZ" dirty="0"/>
          </a:p>
        </p:txBody>
      </p:sp>
    </p:spTree>
    <p:extLst>
      <p:ext uri="{BB962C8B-B14F-4D97-AF65-F5344CB8AC3E}">
        <p14:creationId xmlns:p14="http://schemas.microsoft.com/office/powerpoint/2010/main" val="3353598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58C4EC3-424B-482D-A15F-C554E892FF1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xmlns="" id="{BA65D995-A9D2-4BF6-96BB-4318D2A9C3F1}"/>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xmlns="" id="{5AE8B4D8-195D-4205-A420-36A90792977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xmlns="" id="{4E6F8835-A0A1-43BA-A0A9-D5786A01402F}"/>
              </a:ext>
            </a:extLst>
          </p:cNvPr>
          <p:cNvSpPr>
            <a:spLocks noGrp="1"/>
          </p:cNvSpPr>
          <p:nvPr>
            <p:ph type="dt" sz="half" idx="10"/>
          </p:nvPr>
        </p:nvSpPr>
        <p:spPr/>
        <p:txBody>
          <a:bodyPr/>
          <a:lstStyle/>
          <a:p>
            <a:fld id="{E6B68043-5EF1-4BDB-B87A-4A0E87044CEB}" type="datetimeFigureOut">
              <a:rPr lang="cs-CZ" smtClean="0"/>
              <a:t>6. 3. 2020</a:t>
            </a:fld>
            <a:endParaRPr lang="cs-CZ" dirty="0"/>
          </a:p>
        </p:txBody>
      </p:sp>
      <p:sp>
        <p:nvSpPr>
          <p:cNvPr id="6" name="Zástupný symbol pro zápatí 5">
            <a:extLst>
              <a:ext uri="{FF2B5EF4-FFF2-40B4-BE49-F238E27FC236}">
                <a16:creationId xmlns:a16="http://schemas.microsoft.com/office/drawing/2014/main" xmlns="" id="{6FCF34A8-3333-48F8-AFB1-15B224F92209}"/>
              </a:ext>
            </a:extLst>
          </p:cNvPr>
          <p:cNvSpPr>
            <a:spLocks noGrp="1"/>
          </p:cNvSpPr>
          <p:nvPr>
            <p:ph type="ftr" sz="quarter" idx="11"/>
          </p:nvPr>
        </p:nvSpPr>
        <p:spPr/>
        <p:txBody>
          <a:bodyPr/>
          <a:lstStyle/>
          <a:p>
            <a:endParaRPr lang="cs-CZ" dirty="0"/>
          </a:p>
        </p:txBody>
      </p:sp>
      <p:sp>
        <p:nvSpPr>
          <p:cNvPr id="7" name="Zástupný symbol pro číslo snímku 6">
            <a:extLst>
              <a:ext uri="{FF2B5EF4-FFF2-40B4-BE49-F238E27FC236}">
                <a16:creationId xmlns:a16="http://schemas.microsoft.com/office/drawing/2014/main" xmlns="" id="{6AE8861F-BB34-448D-9F3D-1F95ED9139C2}"/>
              </a:ext>
            </a:extLst>
          </p:cNvPr>
          <p:cNvSpPr>
            <a:spLocks noGrp="1"/>
          </p:cNvSpPr>
          <p:nvPr>
            <p:ph type="sldNum" sz="quarter" idx="12"/>
          </p:nvPr>
        </p:nvSpPr>
        <p:spPr/>
        <p:txBody>
          <a:bodyPr/>
          <a:lstStyle/>
          <a:p>
            <a:fld id="{5ADE27AF-4F93-4168-B6BF-81599C846937}" type="slidenum">
              <a:rPr lang="cs-CZ" smtClean="0"/>
              <a:t>‹#›</a:t>
            </a:fld>
            <a:endParaRPr lang="cs-CZ" dirty="0"/>
          </a:p>
        </p:txBody>
      </p:sp>
    </p:spTree>
    <p:extLst>
      <p:ext uri="{BB962C8B-B14F-4D97-AF65-F5344CB8AC3E}">
        <p14:creationId xmlns:p14="http://schemas.microsoft.com/office/powerpoint/2010/main" val="3030019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A8B1B5C-D11D-4972-A66C-4AB2347F585A}"/>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xmlns="" id="{97EFF4B1-0CEF-472B-96E3-07C8B84BD8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xmlns="" id="{6AD4E46A-6E44-4E1D-A30A-C3DE47C1550B}"/>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xmlns="" id="{72FE342E-5B6B-47FB-B4BA-845EF85EB0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xmlns="" id="{316140F5-07C6-43EE-B960-F47AC0067E34}"/>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xmlns="" id="{21C01841-3672-40CC-ABB9-34EC6B6F4A84}"/>
              </a:ext>
            </a:extLst>
          </p:cNvPr>
          <p:cNvSpPr>
            <a:spLocks noGrp="1"/>
          </p:cNvSpPr>
          <p:nvPr>
            <p:ph type="dt" sz="half" idx="10"/>
          </p:nvPr>
        </p:nvSpPr>
        <p:spPr/>
        <p:txBody>
          <a:bodyPr/>
          <a:lstStyle/>
          <a:p>
            <a:fld id="{E6B68043-5EF1-4BDB-B87A-4A0E87044CEB}" type="datetimeFigureOut">
              <a:rPr lang="cs-CZ" smtClean="0"/>
              <a:t>6. 3. 2020</a:t>
            </a:fld>
            <a:endParaRPr lang="cs-CZ" dirty="0"/>
          </a:p>
        </p:txBody>
      </p:sp>
      <p:sp>
        <p:nvSpPr>
          <p:cNvPr id="8" name="Zástupný symbol pro zápatí 7">
            <a:extLst>
              <a:ext uri="{FF2B5EF4-FFF2-40B4-BE49-F238E27FC236}">
                <a16:creationId xmlns:a16="http://schemas.microsoft.com/office/drawing/2014/main" xmlns="" id="{171D0A5E-DC3C-4F4A-9A8E-E99FF20BD456}"/>
              </a:ext>
            </a:extLst>
          </p:cNvPr>
          <p:cNvSpPr>
            <a:spLocks noGrp="1"/>
          </p:cNvSpPr>
          <p:nvPr>
            <p:ph type="ftr" sz="quarter" idx="11"/>
          </p:nvPr>
        </p:nvSpPr>
        <p:spPr/>
        <p:txBody>
          <a:bodyPr/>
          <a:lstStyle/>
          <a:p>
            <a:endParaRPr lang="cs-CZ" dirty="0"/>
          </a:p>
        </p:txBody>
      </p:sp>
      <p:sp>
        <p:nvSpPr>
          <p:cNvPr id="9" name="Zástupný symbol pro číslo snímku 8">
            <a:extLst>
              <a:ext uri="{FF2B5EF4-FFF2-40B4-BE49-F238E27FC236}">
                <a16:creationId xmlns:a16="http://schemas.microsoft.com/office/drawing/2014/main" xmlns="" id="{1019353D-E2F6-450C-9680-7D1CFDEA4C64}"/>
              </a:ext>
            </a:extLst>
          </p:cNvPr>
          <p:cNvSpPr>
            <a:spLocks noGrp="1"/>
          </p:cNvSpPr>
          <p:nvPr>
            <p:ph type="sldNum" sz="quarter" idx="12"/>
          </p:nvPr>
        </p:nvSpPr>
        <p:spPr/>
        <p:txBody>
          <a:bodyPr/>
          <a:lstStyle/>
          <a:p>
            <a:fld id="{5ADE27AF-4F93-4168-B6BF-81599C846937}" type="slidenum">
              <a:rPr lang="cs-CZ" smtClean="0"/>
              <a:t>‹#›</a:t>
            </a:fld>
            <a:endParaRPr lang="cs-CZ" dirty="0"/>
          </a:p>
        </p:txBody>
      </p:sp>
    </p:spTree>
    <p:extLst>
      <p:ext uri="{BB962C8B-B14F-4D97-AF65-F5344CB8AC3E}">
        <p14:creationId xmlns:p14="http://schemas.microsoft.com/office/powerpoint/2010/main" val="3837472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F931064-6A7D-4457-943B-19AA0EF2DB8A}"/>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xmlns="" id="{655C2E30-CB42-4A04-AE16-8E77C8FAAF5D}"/>
              </a:ext>
            </a:extLst>
          </p:cNvPr>
          <p:cNvSpPr>
            <a:spLocks noGrp="1"/>
          </p:cNvSpPr>
          <p:nvPr>
            <p:ph type="dt" sz="half" idx="10"/>
          </p:nvPr>
        </p:nvSpPr>
        <p:spPr/>
        <p:txBody>
          <a:bodyPr/>
          <a:lstStyle/>
          <a:p>
            <a:fld id="{E6B68043-5EF1-4BDB-B87A-4A0E87044CEB}" type="datetimeFigureOut">
              <a:rPr lang="cs-CZ" smtClean="0"/>
              <a:t>6. 3. 2020</a:t>
            </a:fld>
            <a:endParaRPr lang="cs-CZ" dirty="0"/>
          </a:p>
        </p:txBody>
      </p:sp>
      <p:sp>
        <p:nvSpPr>
          <p:cNvPr id="4" name="Zástupný symbol pro zápatí 3">
            <a:extLst>
              <a:ext uri="{FF2B5EF4-FFF2-40B4-BE49-F238E27FC236}">
                <a16:creationId xmlns:a16="http://schemas.microsoft.com/office/drawing/2014/main" xmlns="" id="{23869D69-966B-4ADA-A9B1-8D12B7FE3DB6}"/>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xmlns="" id="{F2CB7154-BE08-43A9-A4D2-CE6E6C14C678}"/>
              </a:ext>
            </a:extLst>
          </p:cNvPr>
          <p:cNvSpPr>
            <a:spLocks noGrp="1"/>
          </p:cNvSpPr>
          <p:nvPr>
            <p:ph type="sldNum" sz="quarter" idx="12"/>
          </p:nvPr>
        </p:nvSpPr>
        <p:spPr/>
        <p:txBody>
          <a:bodyPr/>
          <a:lstStyle/>
          <a:p>
            <a:fld id="{5ADE27AF-4F93-4168-B6BF-81599C846937}" type="slidenum">
              <a:rPr lang="cs-CZ" smtClean="0"/>
              <a:t>‹#›</a:t>
            </a:fld>
            <a:endParaRPr lang="cs-CZ" dirty="0"/>
          </a:p>
        </p:txBody>
      </p:sp>
    </p:spTree>
    <p:extLst>
      <p:ext uri="{BB962C8B-B14F-4D97-AF65-F5344CB8AC3E}">
        <p14:creationId xmlns:p14="http://schemas.microsoft.com/office/powerpoint/2010/main" val="996739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xmlns="" id="{A5838FC8-686E-45DD-B56B-6D30222F7462}"/>
              </a:ext>
            </a:extLst>
          </p:cNvPr>
          <p:cNvSpPr>
            <a:spLocks noGrp="1"/>
          </p:cNvSpPr>
          <p:nvPr>
            <p:ph type="dt" sz="half" idx="10"/>
          </p:nvPr>
        </p:nvSpPr>
        <p:spPr/>
        <p:txBody>
          <a:bodyPr/>
          <a:lstStyle/>
          <a:p>
            <a:fld id="{E6B68043-5EF1-4BDB-B87A-4A0E87044CEB}" type="datetimeFigureOut">
              <a:rPr lang="cs-CZ" smtClean="0"/>
              <a:t>6. 3. 2020</a:t>
            </a:fld>
            <a:endParaRPr lang="cs-CZ" dirty="0"/>
          </a:p>
        </p:txBody>
      </p:sp>
      <p:sp>
        <p:nvSpPr>
          <p:cNvPr id="3" name="Zástupný symbol pro zápatí 2">
            <a:extLst>
              <a:ext uri="{FF2B5EF4-FFF2-40B4-BE49-F238E27FC236}">
                <a16:creationId xmlns:a16="http://schemas.microsoft.com/office/drawing/2014/main" xmlns="" id="{2336DE5E-2CE9-4603-8C21-A9AB906F9A6A}"/>
              </a:ext>
            </a:extLst>
          </p:cNvPr>
          <p:cNvSpPr>
            <a:spLocks noGrp="1"/>
          </p:cNvSpPr>
          <p:nvPr>
            <p:ph type="ftr" sz="quarter" idx="11"/>
          </p:nvPr>
        </p:nvSpPr>
        <p:spPr/>
        <p:txBody>
          <a:bodyPr/>
          <a:lstStyle/>
          <a:p>
            <a:endParaRPr lang="cs-CZ" dirty="0"/>
          </a:p>
        </p:txBody>
      </p:sp>
      <p:sp>
        <p:nvSpPr>
          <p:cNvPr id="4" name="Zástupný symbol pro číslo snímku 3">
            <a:extLst>
              <a:ext uri="{FF2B5EF4-FFF2-40B4-BE49-F238E27FC236}">
                <a16:creationId xmlns:a16="http://schemas.microsoft.com/office/drawing/2014/main" xmlns="" id="{1D48C805-FA00-4A3C-BCFF-59A643E37343}"/>
              </a:ext>
            </a:extLst>
          </p:cNvPr>
          <p:cNvSpPr>
            <a:spLocks noGrp="1"/>
          </p:cNvSpPr>
          <p:nvPr>
            <p:ph type="sldNum" sz="quarter" idx="12"/>
          </p:nvPr>
        </p:nvSpPr>
        <p:spPr/>
        <p:txBody>
          <a:bodyPr/>
          <a:lstStyle/>
          <a:p>
            <a:fld id="{5ADE27AF-4F93-4168-B6BF-81599C846937}" type="slidenum">
              <a:rPr lang="cs-CZ" smtClean="0"/>
              <a:t>‹#›</a:t>
            </a:fld>
            <a:endParaRPr lang="cs-CZ" dirty="0"/>
          </a:p>
        </p:txBody>
      </p:sp>
    </p:spTree>
    <p:extLst>
      <p:ext uri="{BB962C8B-B14F-4D97-AF65-F5344CB8AC3E}">
        <p14:creationId xmlns:p14="http://schemas.microsoft.com/office/powerpoint/2010/main" val="2632204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1D62648-D6C2-4539-B370-A50352D34D9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xmlns="" id="{85C69309-8E19-4C29-8377-455FFA0FAC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xmlns="" id="{6238EB1B-1309-4F0C-AE07-7C5C5FC0C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xmlns="" id="{95090B4E-6CA6-482D-BF00-B580FA7DAF3F}"/>
              </a:ext>
            </a:extLst>
          </p:cNvPr>
          <p:cNvSpPr>
            <a:spLocks noGrp="1"/>
          </p:cNvSpPr>
          <p:nvPr>
            <p:ph type="dt" sz="half" idx="10"/>
          </p:nvPr>
        </p:nvSpPr>
        <p:spPr/>
        <p:txBody>
          <a:bodyPr/>
          <a:lstStyle/>
          <a:p>
            <a:fld id="{E6B68043-5EF1-4BDB-B87A-4A0E87044CEB}" type="datetimeFigureOut">
              <a:rPr lang="cs-CZ" smtClean="0"/>
              <a:t>6. 3. 2020</a:t>
            </a:fld>
            <a:endParaRPr lang="cs-CZ" dirty="0"/>
          </a:p>
        </p:txBody>
      </p:sp>
      <p:sp>
        <p:nvSpPr>
          <p:cNvPr id="6" name="Zástupný symbol pro zápatí 5">
            <a:extLst>
              <a:ext uri="{FF2B5EF4-FFF2-40B4-BE49-F238E27FC236}">
                <a16:creationId xmlns:a16="http://schemas.microsoft.com/office/drawing/2014/main" xmlns="" id="{2CC40FBF-0995-4F97-8D69-A33D018A74B0}"/>
              </a:ext>
            </a:extLst>
          </p:cNvPr>
          <p:cNvSpPr>
            <a:spLocks noGrp="1"/>
          </p:cNvSpPr>
          <p:nvPr>
            <p:ph type="ftr" sz="quarter" idx="11"/>
          </p:nvPr>
        </p:nvSpPr>
        <p:spPr/>
        <p:txBody>
          <a:bodyPr/>
          <a:lstStyle/>
          <a:p>
            <a:endParaRPr lang="cs-CZ" dirty="0"/>
          </a:p>
        </p:txBody>
      </p:sp>
      <p:sp>
        <p:nvSpPr>
          <p:cNvPr id="7" name="Zástupný symbol pro číslo snímku 6">
            <a:extLst>
              <a:ext uri="{FF2B5EF4-FFF2-40B4-BE49-F238E27FC236}">
                <a16:creationId xmlns:a16="http://schemas.microsoft.com/office/drawing/2014/main" xmlns="" id="{16D4AD35-D89F-46FD-871F-50B081FC231E}"/>
              </a:ext>
            </a:extLst>
          </p:cNvPr>
          <p:cNvSpPr>
            <a:spLocks noGrp="1"/>
          </p:cNvSpPr>
          <p:nvPr>
            <p:ph type="sldNum" sz="quarter" idx="12"/>
          </p:nvPr>
        </p:nvSpPr>
        <p:spPr/>
        <p:txBody>
          <a:bodyPr/>
          <a:lstStyle/>
          <a:p>
            <a:fld id="{5ADE27AF-4F93-4168-B6BF-81599C846937}" type="slidenum">
              <a:rPr lang="cs-CZ" smtClean="0"/>
              <a:t>‹#›</a:t>
            </a:fld>
            <a:endParaRPr lang="cs-CZ" dirty="0"/>
          </a:p>
        </p:txBody>
      </p:sp>
    </p:spTree>
    <p:extLst>
      <p:ext uri="{BB962C8B-B14F-4D97-AF65-F5344CB8AC3E}">
        <p14:creationId xmlns:p14="http://schemas.microsoft.com/office/powerpoint/2010/main" val="1373066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8D0F1D1-5BF9-42B3-B42C-BCD544C6CA7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xmlns="" id="{5270E395-B132-4B80-B4F0-921EB9AF85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text 3">
            <a:extLst>
              <a:ext uri="{FF2B5EF4-FFF2-40B4-BE49-F238E27FC236}">
                <a16:creationId xmlns:a16="http://schemas.microsoft.com/office/drawing/2014/main" xmlns="" id="{AF828832-FD06-4D8D-813A-6E5D344354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xmlns="" id="{D53BD7C1-446B-42C3-BED1-6995BDB90071}"/>
              </a:ext>
            </a:extLst>
          </p:cNvPr>
          <p:cNvSpPr>
            <a:spLocks noGrp="1"/>
          </p:cNvSpPr>
          <p:nvPr>
            <p:ph type="dt" sz="half" idx="10"/>
          </p:nvPr>
        </p:nvSpPr>
        <p:spPr/>
        <p:txBody>
          <a:bodyPr/>
          <a:lstStyle/>
          <a:p>
            <a:fld id="{E6B68043-5EF1-4BDB-B87A-4A0E87044CEB}" type="datetimeFigureOut">
              <a:rPr lang="cs-CZ" smtClean="0"/>
              <a:t>6. 3. 2020</a:t>
            </a:fld>
            <a:endParaRPr lang="cs-CZ" dirty="0"/>
          </a:p>
        </p:txBody>
      </p:sp>
      <p:sp>
        <p:nvSpPr>
          <p:cNvPr id="6" name="Zástupný symbol pro zápatí 5">
            <a:extLst>
              <a:ext uri="{FF2B5EF4-FFF2-40B4-BE49-F238E27FC236}">
                <a16:creationId xmlns:a16="http://schemas.microsoft.com/office/drawing/2014/main" xmlns="" id="{7A80E3D9-C0A5-4E58-ABA4-41F077E5625D}"/>
              </a:ext>
            </a:extLst>
          </p:cNvPr>
          <p:cNvSpPr>
            <a:spLocks noGrp="1"/>
          </p:cNvSpPr>
          <p:nvPr>
            <p:ph type="ftr" sz="quarter" idx="11"/>
          </p:nvPr>
        </p:nvSpPr>
        <p:spPr/>
        <p:txBody>
          <a:bodyPr/>
          <a:lstStyle/>
          <a:p>
            <a:endParaRPr lang="cs-CZ" dirty="0"/>
          </a:p>
        </p:txBody>
      </p:sp>
      <p:sp>
        <p:nvSpPr>
          <p:cNvPr id="7" name="Zástupný symbol pro číslo snímku 6">
            <a:extLst>
              <a:ext uri="{FF2B5EF4-FFF2-40B4-BE49-F238E27FC236}">
                <a16:creationId xmlns:a16="http://schemas.microsoft.com/office/drawing/2014/main" xmlns="" id="{A8435631-25D0-4D7D-BF9F-BE788C62EC95}"/>
              </a:ext>
            </a:extLst>
          </p:cNvPr>
          <p:cNvSpPr>
            <a:spLocks noGrp="1"/>
          </p:cNvSpPr>
          <p:nvPr>
            <p:ph type="sldNum" sz="quarter" idx="12"/>
          </p:nvPr>
        </p:nvSpPr>
        <p:spPr/>
        <p:txBody>
          <a:bodyPr/>
          <a:lstStyle/>
          <a:p>
            <a:fld id="{5ADE27AF-4F93-4168-B6BF-81599C846937}" type="slidenum">
              <a:rPr lang="cs-CZ" smtClean="0"/>
              <a:t>‹#›</a:t>
            </a:fld>
            <a:endParaRPr lang="cs-CZ" dirty="0"/>
          </a:p>
        </p:txBody>
      </p:sp>
    </p:spTree>
    <p:extLst>
      <p:ext uri="{BB962C8B-B14F-4D97-AF65-F5344CB8AC3E}">
        <p14:creationId xmlns:p14="http://schemas.microsoft.com/office/powerpoint/2010/main" val="1084567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xmlns="" id="{3A3BBAA8-C0DD-4E2E-9085-334A22D6ED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xmlns="" id="{3C4F0EF5-97E4-49A8-B523-F136172E9E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3E8ADE16-29A4-442B-B134-0BDECD01A5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68043-5EF1-4BDB-B87A-4A0E87044CEB}" type="datetimeFigureOut">
              <a:rPr lang="cs-CZ" smtClean="0"/>
              <a:t>6. 3. 2020</a:t>
            </a:fld>
            <a:endParaRPr lang="cs-CZ" dirty="0"/>
          </a:p>
        </p:txBody>
      </p:sp>
      <p:sp>
        <p:nvSpPr>
          <p:cNvPr id="5" name="Zástupný symbol pro zápatí 4">
            <a:extLst>
              <a:ext uri="{FF2B5EF4-FFF2-40B4-BE49-F238E27FC236}">
                <a16:creationId xmlns:a16="http://schemas.microsoft.com/office/drawing/2014/main" xmlns="" id="{0C57FE64-962E-4CB6-AFB6-668ED3BD36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a:extLst>
              <a:ext uri="{FF2B5EF4-FFF2-40B4-BE49-F238E27FC236}">
                <a16:creationId xmlns:a16="http://schemas.microsoft.com/office/drawing/2014/main" xmlns="" id="{2DE1F945-0416-4694-BF65-61A15D37DE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DE27AF-4F93-4168-B6BF-81599C846937}" type="slidenum">
              <a:rPr lang="cs-CZ" smtClean="0"/>
              <a:t>‹#›</a:t>
            </a:fld>
            <a:endParaRPr lang="cs-CZ" dirty="0"/>
          </a:p>
        </p:txBody>
      </p:sp>
    </p:spTree>
    <p:extLst>
      <p:ext uri="{BB962C8B-B14F-4D97-AF65-F5344CB8AC3E}">
        <p14:creationId xmlns:p14="http://schemas.microsoft.com/office/powerpoint/2010/main" val="20031406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k.wikipedia.org/wiki/tanec"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D66A029-35D3-4F9A-B689-8493C56A0267}"/>
              </a:ext>
            </a:extLst>
          </p:cNvPr>
          <p:cNvSpPr>
            <a:spLocks noGrp="1"/>
          </p:cNvSpPr>
          <p:nvPr>
            <p:ph type="ctrTitle"/>
          </p:nvPr>
        </p:nvSpPr>
        <p:spPr/>
        <p:txBody>
          <a:bodyPr/>
          <a:lstStyle/>
          <a:p>
            <a:r>
              <a:rPr lang="cs-CZ" dirty="0"/>
              <a:t>Zkušenost pacienta s </a:t>
            </a:r>
            <a:r>
              <a:rPr lang="cs-CZ" dirty="0" smtClean="0"/>
              <a:t>ME/CFS</a:t>
            </a:r>
            <a:endParaRPr lang="cs-CZ" dirty="0"/>
          </a:p>
        </p:txBody>
      </p:sp>
      <p:sp>
        <p:nvSpPr>
          <p:cNvPr id="3" name="Podnadpis 2">
            <a:extLst>
              <a:ext uri="{FF2B5EF4-FFF2-40B4-BE49-F238E27FC236}">
                <a16:creationId xmlns:a16="http://schemas.microsoft.com/office/drawing/2014/main" xmlns="" id="{4777B859-C3E9-492C-A611-A195613C657F}"/>
              </a:ext>
            </a:extLst>
          </p:cNvPr>
          <p:cNvSpPr>
            <a:spLocks noGrp="1"/>
          </p:cNvSpPr>
          <p:nvPr>
            <p:ph type="subTitle" idx="1"/>
          </p:nvPr>
        </p:nvSpPr>
        <p:spPr/>
        <p:txBody>
          <a:bodyPr>
            <a:normAutofit/>
          </a:bodyPr>
          <a:lstStyle/>
          <a:p>
            <a:endParaRPr lang="cs-CZ" dirty="0"/>
          </a:p>
          <a:p>
            <a:r>
              <a:rPr lang="cs-CZ" sz="3600" dirty="0"/>
              <a:t>Bc. Anežka </a:t>
            </a:r>
            <a:r>
              <a:rPr lang="cs-CZ" sz="3600" dirty="0" err="1" smtClean="0"/>
              <a:t>Šoubová</a:t>
            </a:r>
            <a:endParaRPr lang="cs-CZ" sz="3600" dirty="0" smtClean="0"/>
          </a:p>
          <a:p>
            <a:r>
              <a:rPr lang="cs-CZ" sz="3200" dirty="0" smtClean="0"/>
              <a:t>(anezkasoubova@seznam.cz)</a:t>
            </a:r>
            <a:endParaRPr lang="cs-CZ" sz="3200" dirty="0"/>
          </a:p>
        </p:txBody>
      </p:sp>
    </p:spTree>
    <p:extLst>
      <p:ext uri="{BB962C8B-B14F-4D97-AF65-F5344CB8AC3E}">
        <p14:creationId xmlns:p14="http://schemas.microsoft.com/office/powerpoint/2010/main" val="4019570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6A5749E-336D-490A-93C6-0B8AF2382922}"/>
              </a:ext>
            </a:extLst>
          </p:cNvPr>
          <p:cNvSpPr>
            <a:spLocks noGrp="1"/>
          </p:cNvSpPr>
          <p:nvPr>
            <p:ph type="title"/>
          </p:nvPr>
        </p:nvSpPr>
        <p:spPr/>
        <p:txBody>
          <a:bodyPr/>
          <a:lstStyle/>
          <a:p>
            <a:pPr algn="ctr"/>
            <a:r>
              <a:rPr lang="cs-CZ" dirty="0"/>
              <a:t>Vyšetření prokázala</a:t>
            </a:r>
          </a:p>
        </p:txBody>
      </p:sp>
      <p:sp>
        <p:nvSpPr>
          <p:cNvPr id="3" name="Zástupný obsah 2">
            <a:extLst>
              <a:ext uri="{FF2B5EF4-FFF2-40B4-BE49-F238E27FC236}">
                <a16:creationId xmlns:a16="http://schemas.microsoft.com/office/drawing/2014/main" xmlns="" id="{F35DFBB6-398C-4854-BAE5-A71FDCFE4C9D}"/>
              </a:ext>
            </a:extLst>
          </p:cNvPr>
          <p:cNvSpPr>
            <a:spLocks noGrp="1"/>
          </p:cNvSpPr>
          <p:nvPr>
            <p:ph idx="1"/>
          </p:nvPr>
        </p:nvSpPr>
        <p:spPr/>
        <p:txBody>
          <a:bodyPr>
            <a:normAutofit lnSpcReduction="10000"/>
          </a:bodyPr>
          <a:lstStyle/>
          <a:p>
            <a:pPr marL="0" indent="0">
              <a:buNone/>
            </a:pPr>
            <a:r>
              <a:rPr lang="cs-CZ" b="1" dirty="0"/>
              <a:t>Ještě než se můj stav překlonil do velmi vážného, </a:t>
            </a:r>
            <a:r>
              <a:rPr lang="cs-CZ" b="1" i="1" u="sng" dirty="0"/>
              <a:t>test na nakloněné rovině</a:t>
            </a:r>
            <a:r>
              <a:rPr lang="cs-CZ" b="1" dirty="0"/>
              <a:t> i s provokační látkou vyvolal akutně vysoký tep, prudký pokles tlaku, záchvat s dušností, třes, netolerance látky, pravděpodobně nesouvisí s oběhovými změnami, ale právě </a:t>
            </a:r>
            <a:r>
              <a:rPr lang="cs-CZ" b="1" i="1" u="sng" dirty="0"/>
              <a:t>ortostatická intolerance</a:t>
            </a:r>
            <a:r>
              <a:rPr lang="cs-CZ" b="1" dirty="0"/>
              <a:t> a extrémní reakce na medikaci jsou pro CFS typické, k tomu s odezvou PEM následující den – kolaps. Tyto recidivující stavy s pády byly u mne popsány jako vegetativní dystonie, zároveň odpovídají dysautonomii, která může být součástí CFS. Měla jsem i</a:t>
            </a:r>
            <a:r>
              <a:rPr lang="cs-CZ" b="1" i="1" dirty="0"/>
              <a:t> </a:t>
            </a:r>
            <a:r>
              <a:rPr lang="cs-CZ" b="1" i="1" u="sng" dirty="0"/>
              <a:t>holter</a:t>
            </a:r>
            <a:r>
              <a:rPr lang="cs-CZ" b="1" u="sng" dirty="0"/>
              <a:t>,</a:t>
            </a:r>
            <a:r>
              <a:rPr lang="cs-CZ" b="1" dirty="0"/>
              <a:t> který ukázal velké výkyvy tepových hodnot. Už tehdy vlastně byly tyto </a:t>
            </a:r>
            <a:r>
              <a:rPr lang="cs-CZ" b="1" u="sng" dirty="0"/>
              <a:t>objektivní nálezy</a:t>
            </a:r>
            <a:r>
              <a:rPr lang="cs-CZ" b="1" dirty="0"/>
              <a:t>, ale nikdo jim nevěnoval pozornost, přestože velmi zřetelně intoleranci zátěže prokázaly a </a:t>
            </a:r>
            <a:r>
              <a:rPr lang="cs-CZ" b="1" u="sng" dirty="0"/>
              <a:t>tato vyšetření jsou jedna z mála, kterými to dokázat lze. </a:t>
            </a:r>
            <a:endParaRPr lang="cs-CZ" dirty="0"/>
          </a:p>
        </p:txBody>
      </p:sp>
    </p:spTree>
    <p:extLst>
      <p:ext uri="{BB962C8B-B14F-4D97-AF65-F5344CB8AC3E}">
        <p14:creationId xmlns:p14="http://schemas.microsoft.com/office/powerpoint/2010/main" val="1129918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B3671F3-FEEC-4CCE-83D6-146A5070CBFB}"/>
              </a:ext>
            </a:extLst>
          </p:cNvPr>
          <p:cNvSpPr>
            <a:spLocks noGrp="1"/>
          </p:cNvSpPr>
          <p:nvPr>
            <p:ph type="title"/>
          </p:nvPr>
        </p:nvSpPr>
        <p:spPr/>
        <p:txBody>
          <a:bodyPr/>
          <a:lstStyle/>
          <a:p>
            <a:pPr algn="ctr"/>
            <a:r>
              <a:rPr lang="cs-CZ" dirty="0"/>
              <a:t>Závěry lékařů v mém nejhorším období</a:t>
            </a:r>
          </a:p>
        </p:txBody>
      </p:sp>
      <p:sp>
        <p:nvSpPr>
          <p:cNvPr id="3" name="Zástupný obsah 2">
            <a:extLst>
              <a:ext uri="{FF2B5EF4-FFF2-40B4-BE49-F238E27FC236}">
                <a16:creationId xmlns:a16="http://schemas.microsoft.com/office/drawing/2014/main" xmlns="" id="{DCDCD557-C219-4C41-B1AF-82F11FCF6C2C}"/>
              </a:ext>
            </a:extLst>
          </p:cNvPr>
          <p:cNvSpPr>
            <a:spLocks noGrp="1"/>
          </p:cNvSpPr>
          <p:nvPr>
            <p:ph idx="1"/>
          </p:nvPr>
        </p:nvSpPr>
        <p:spPr/>
        <p:txBody>
          <a:bodyPr>
            <a:normAutofit fontScale="92500" lnSpcReduction="20000"/>
          </a:bodyPr>
          <a:lstStyle/>
          <a:p>
            <a:pPr marL="0" indent="0">
              <a:buNone/>
            </a:pPr>
            <a:r>
              <a:rPr lang="cs-CZ" b="1" dirty="0"/>
              <a:t>V nejhorším období  </a:t>
            </a:r>
            <a:r>
              <a:rPr lang="cs-CZ" b="1" dirty="0" smtClean="0"/>
              <a:t>probíhala akutní infekce, </a:t>
            </a:r>
            <a:r>
              <a:rPr lang="cs-CZ" b="1" dirty="0"/>
              <a:t>byla </a:t>
            </a:r>
            <a:r>
              <a:rPr lang="cs-CZ" b="1" dirty="0" smtClean="0"/>
              <a:t>zjištěna přítomnost </a:t>
            </a:r>
            <a:r>
              <a:rPr lang="cs-CZ" b="1" dirty="0"/>
              <a:t>protilátek proti </a:t>
            </a:r>
            <a:r>
              <a:rPr lang="cs-CZ" b="1" dirty="0" smtClean="0"/>
              <a:t>borelióze, </a:t>
            </a:r>
            <a:r>
              <a:rPr lang="cs-CZ" b="1" dirty="0"/>
              <a:t>(ale nikdo stoprocentně neprokázal, zda se opravdu jedná o boreliózu, lékaři pochybovali), vysoká hladinu leukocytů odpovídající až leukemii a další odchylky, tenkrát dle imunologa, pokud to přežiji, tak takhle kritický stav bude trvat ještě dva roky a přesně to se naplnilo. Kombinovaná spánková porucha diagnostikovaná ve spánkové laboratoři může mít sice různé příčiny, u CFS je však jedním z typických </a:t>
            </a:r>
            <a:r>
              <a:rPr lang="cs-CZ" b="1" dirty="0" smtClean="0"/>
              <a:t>znaků a zhoršuje PEM. </a:t>
            </a:r>
            <a:r>
              <a:rPr lang="cs-CZ" b="1" dirty="0"/>
              <a:t>(Jinak trpím hypofunkcí štítné žlázy, která i atrofuje, nelze vyloučit, že endokrinologické potíže též mohou mít s CFS souvislost, bývají u pacientů častější.)</a:t>
            </a:r>
          </a:p>
          <a:p>
            <a:pPr marL="0" indent="0">
              <a:buNone/>
            </a:pPr>
            <a:r>
              <a:rPr lang="cs-CZ" b="1" u="sng" dirty="0"/>
              <a:t>Přestože se pravděpodobně jednalo o komorbiditu, CFS to nevylučuje, charakteristické rysy byly po celou dobu a také před i po akutní infekci. </a:t>
            </a:r>
            <a:endParaRPr lang="cs-CZ" dirty="0"/>
          </a:p>
          <a:p>
            <a:pPr marL="0" indent="0">
              <a:buNone/>
            </a:pPr>
            <a:r>
              <a:rPr lang="cs-CZ" b="1" dirty="0"/>
              <a:t>Borelióza nebyla samotná,</a:t>
            </a:r>
            <a:r>
              <a:rPr lang="cs-CZ" dirty="0"/>
              <a:t> i několik lékařů zkonstatovalo, že se děje ještě něco jiného, </a:t>
            </a:r>
            <a:r>
              <a:rPr lang="cs-CZ" b="1" dirty="0"/>
              <a:t>zhoršovala CFS a CFS zhoršoval průběh boreliózy.</a:t>
            </a:r>
            <a:endParaRPr lang="cs-CZ" dirty="0"/>
          </a:p>
          <a:p>
            <a:pPr marL="0" indent="0">
              <a:buNone/>
            </a:pPr>
            <a:endParaRPr lang="cs-CZ" dirty="0"/>
          </a:p>
        </p:txBody>
      </p:sp>
    </p:spTree>
    <p:extLst>
      <p:ext uri="{BB962C8B-B14F-4D97-AF65-F5344CB8AC3E}">
        <p14:creationId xmlns:p14="http://schemas.microsoft.com/office/powerpoint/2010/main" val="2518642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B112A60-3F2A-403D-A4AC-D1435F6FBA40}"/>
              </a:ext>
            </a:extLst>
          </p:cNvPr>
          <p:cNvSpPr>
            <a:spLocks noGrp="1"/>
          </p:cNvSpPr>
          <p:nvPr>
            <p:ph type="title"/>
          </p:nvPr>
        </p:nvSpPr>
        <p:spPr/>
        <p:txBody>
          <a:bodyPr/>
          <a:lstStyle/>
          <a:p>
            <a:pPr algn="ctr"/>
            <a:r>
              <a:rPr lang="cs-CZ" dirty="0"/>
              <a:t>Co vylučuje, že všechno způsobila borelióza nebo další přidružené diagnózy </a:t>
            </a:r>
          </a:p>
        </p:txBody>
      </p:sp>
      <p:sp>
        <p:nvSpPr>
          <p:cNvPr id="3" name="Zástupný obsah 2">
            <a:extLst>
              <a:ext uri="{FF2B5EF4-FFF2-40B4-BE49-F238E27FC236}">
                <a16:creationId xmlns:a16="http://schemas.microsoft.com/office/drawing/2014/main" xmlns="" id="{E9AE1930-C78B-4572-BB85-FB3F1208829E}"/>
              </a:ext>
            </a:extLst>
          </p:cNvPr>
          <p:cNvSpPr>
            <a:spLocks noGrp="1"/>
          </p:cNvSpPr>
          <p:nvPr>
            <p:ph idx="1"/>
          </p:nvPr>
        </p:nvSpPr>
        <p:spPr/>
        <p:txBody>
          <a:bodyPr/>
          <a:lstStyle/>
          <a:p>
            <a:pPr marL="0" indent="0">
              <a:buNone/>
            </a:pPr>
            <a:r>
              <a:rPr lang="cs-CZ" b="1" dirty="0"/>
              <a:t>– některé příznaky se vyskytovaly již před boreliózou a po jejím odeznění přetrvávají, zejména charakteristické PEM – i s větším opožděním – po zátěži jsem ještě nějakou dobu jakoby rozjetá, delší dobu zrychlený tep, ale jsem stále aktivní, až to pomaličku klesá hloub a hloub někdy v řádu dní, někdy až týdnů, než se to dostane do kritického bodu, dlouho to v něm přetrvává, než se to zase začne obracet k lepšímu a energie pomaličku stoupá</a:t>
            </a:r>
            <a:r>
              <a:rPr lang="cs-CZ" dirty="0"/>
              <a:t>, pokud mezitím do toho přijdou například virózy a další jiná zátěž, je velmi těžké se zmobilizovat do původního stavu. </a:t>
            </a:r>
            <a:r>
              <a:rPr lang="cs-CZ" b="1" dirty="0"/>
              <a:t>PEM dlouhá v závislosti na míře a délce zátěže, ze zkušenosti, čím delší a větší zátěž, tím déletrvající a opožděnější </a:t>
            </a:r>
            <a:r>
              <a:rPr lang="cs-CZ" b="1" dirty="0" smtClean="0"/>
              <a:t>PEM. </a:t>
            </a:r>
            <a:endParaRPr lang="cs-CZ" dirty="0"/>
          </a:p>
        </p:txBody>
      </p:sp>
    </p:spTree>
    <p:extLst>
      <p:ext uri="{BB962C8B-B14F-4D97-AF65-F5344CB8AC3E}">
        <p14:creationId xmlns:p14="http://schemas.microsoft.com/office/powerpoint/2010/main" val="752009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9452343-200F-4480-82BB-82DAF6EA5D9D}"/>
              </a:ext>
            </a:extLst>
          </p:cNvPr>
          <p:cNvSpPr>
            <a:spLocks noGrp="1"/>
          </p:cNvSpPr>
          <p:nvPr>
            <p:ph type="title"/>
          </p:nvPr>
        </p:nvSpPr>
        <p:spPr/>
        <p:txBody>
          <a:bodyPr/>
          <a:lstStyle/>
          <a:p>
            <a:pPr algn="ctr"/>
            <a:r>
              <a:rPr lang="cs-CZ" dirty="0"/>
              <a:t>Vývoj chronického onemocnění od začátku</a:t>
            </a:r>
          </a:p>
        </p:txBody>
      </p:sp>
      <p:sp>
        <p:nvSpPr>
          <p:cNvPr id="3" name="Zástupný obsah 2">
            <a:extLst>
              <a:ext uri="{FF2B5EF4-FFF2-40B4-BE49-F238E27FC236}">
                <a16:creationId xmlns:a16="http://schemas.microsoft.com/office/drawing/2014/main" xmlns="" id="{99F78F25-4B9E-4792-8D07-A8AAF249E196}"/>
              </a:ext>
            </a:extLst>
          </p:cNvPr>
          <p:cNvSpPr>
            <a:spLocks noGrp="1"/>
          </p:cNvSpPr>
          <p:nvPr>
            <p:ph idx="1"/>
          </p:nvPr>
        </p:nvSpPr>
        <p:spPr/>
        <p:txBody>
          <a:bodyPr>
            <a:normAutofit fontScale="85000" lnSpcReduction="20000"/>
          </a:bodyPr>
          <a:lstStyle/>
          <a:p>
            <a:r>
              <a:rPr lang="cs-CZ" b="1" dirty="0"/>
              <a:t>Dětství – nízká imunita</a:t>
            </a:r>
          </a:p>
          <a:p>
            <a:r>
              <a:rPr lang="cs-CZ" b="1" dirty="0"/>
              <a:t>Puberta – plíživý nástup - spouštěčem mohl být EB virus, nelze vyloučit ani vliv stresu a genetiku</a:t>
            </a:r>
          </a:p>
          <a:p>
            <a:r>
              <a:rPr lang="cs-CZ" b="1" dirty="0"/>
              <a:t>Čím dál menší výkonnost</a:t>
            </a:r>
            <a:r>
              <a:rPr lang="cs-CZ" dirty="0"/>
              <a:t>, </a:t>
            </a:r>
            <a:r>
              <a:rPr lang="cs-CZ" b="1" dirty="0"/>
              <a:t>nevysvětlené otoky kloubů se zarudnutím</a:t>
            </a:r>
            <a:r>
              <a:rPr lang="cs-CZ" dirty="0"/>
              <a:t>, </a:t>
            </a:r>
            <a:r>
              <a:rPr lang="cs-CZ" b="1" dirty="0"/>
              <a:t>hospitalizace pro tuhnutí končetin, nemožnost pohybu, modrání, jakoby vegetativní projevy, příčina nezjištěna. Ve 20ti letech se objevily silné projevy připomínající vegetativní dystonii. Nastal</a:t>
            </a:r>
            <a:r>
              <a:rPr lang="cs-CZ" dirty="0"/>
              <a:t> </a:t>
            </a:r>
            <a:r>
              <a:rPr lang="cs-CZ" b="1" dirty="0"/>
              <a:t>náhlý zlom, poprvé se mi stalo, že jsem šest týdnů nemohla vůbec vstát</a:t>
            </a:r>
            <a:r>
              <a:rPr lang="cs-CZ" dirty="0"/>
              <a:t>, to bylo ještě při studiu, které jsem za každou cenu chtěla dokončit, tak se mi ještě na nějakou dobu podařilo zmobilizovat, po něm </a:t>
            </a:r>
            <a:r>
              <a:rPr lang="cs-CZ" b="1" dirty="0"/>
              <a:t>jakoby silná chřipka trvající rok, potom trvale teploty tři roky v tahu, po několika měsících velmi vážný stav a potom ještě dlouho převážné upoutání na lůžko.</a:t>
            </a:r>
          </a:p>
          <a:p>
            <a:r>
              <a:rPr lang="cs-CZ" b="1" dirty="0"/>
              <a:t>Po dvou letech nejhoršího stavu, postupně mírné zlepšení.</a:t>
            </a:r>
            <a:r>
              <a:rPr lang="cs-CZ" dirty="0"/>
              <a:t> </a:t>
            </a:r>
            <a:r>
              <a:rPr lang="cs-CZ" b="1" dirty="0"/>
              <a:t>V těhotenství jsem opět téměř nemohla ani vstávat. Při relativní stabilizaci po zátěži recidivují popsané stavy, při nemožnosti odpočinku až do vážného či velmi vážného stavu.</a:t>
            </a:r>
          </a:p>
          <a:p>
            <a:endParaRPr lang="cs-CZ" dirty="0"/>
          </a:p>
        </p:txBody>
      </p:sp>
    </p:spTree>
    <p:extLst>
      <p:ext uri="{BB962C8B-B14F-4D97-AF65-F5344CB8AC3E}">
        <p14:creationId xmlns:p14="http://schemas.microsoft.com/office/powerpoint/2010/main" val="3840867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20643ED-FBF7-4DED-BC7B-BE424E6B1C7D}"/>
              </a:ext>
            </a:extLst>
          </p:cNvPr>
          <p:cNvSpPr>
            <a:spLocks noGrp="1"/>
          </p:cNvSpPr>
          <p:nvPr>
            <p:ph type="title"/>
          </p:nvPr>
        </p:nvSpPr>
        <p:spPr/>
        <p:txBody>
          <a:bodyPr/>
          <a:lstStyle/>
          <a:p>
            <a:pPr algn="ctr"/>
            <a:r>
              <a:rPr lang="cs-CZ" dirty="0"/>
              <a:t>Fáze smiřování</a:t>
            </a:r>
          </a:p>
        </p:txBody>
      </p:sp>
      <p:sp>
        <p:nvSpPr>
          <p:cNvPr id="3" name="Zástupný obsah 2">
            <a:extLst>
              <a:ext uri="{FF2B5EF4-FFF2-40B4-BE49-F238E27FC236}">
                <a16:creationId xmlns:a16="http://schemas.microsoft.com/office/drawing/2014/main" xmlns="" id="{FE1B216B-B9E4-468D-A8AE-FB6DA554ACCE}"/>
              </a:ext>
            </a:extLst>
          </p:cNvPr>
          <p:cNvSpPr>
            <a:spLocks noGrp="1"/>
          </p:cNvSpPr>
          <p:nvPr>
            <p:ph idx="1"/>
          </p:nvPr>
        </p:nvSpPr>
        <p:spPr/>
        <p:txBody>
          <a:bodyPr/>
          <a:lstStyle/>
          <a:p>
            <a:pPr marL="0" indent="0">
              <a:buNone/>
            </a:pPr>
            <a:r>
              <a:rPr lang="cs-CZ" b="1" dirty="0"/>
              <a:t>Prošla jsem všemi fázemi smiřování, jaké jsou typické pro každou diagnózu, nejdřív jsem nemoc popírala, ignorovala, chovala se jako zdravá navzdory potížím, což vždy vedlo ke zhoršení,</a:t>
            </a:r>
            <a:r>
              <a:rPr lang="cs-CZ" dirty="0"/>
              <a:t> </a:t>
            </a:r>
            <a:r>
              <a:rPr lang="cs-CZ" b="1" dirty="0"/>
              <a:t>stále mi nedocházelo, že tohle přeci nejde. Potom jsem bojovala, hledala řešení, chodila po mnoha vyšetřeních i alternativách s vírou v úzdravu, teď částečně až rezignace i smíření a orientace na jiné zájmy než je doposud nevyřešitelný zdravotní stav a stále mám tendence k jeho nerespektování, hrnu se do aktivit, velmi těžko přijímám omezení, že bych měla většinu času jen ležet.</a:t>
            </a:r>
            <a:endParaRPr lang="cs-CZ" dirty="0"/>
          </a:p>
        </p:txBody>
      </p:sp>
    </p:spTree>
    <p:extLst>
      <p:ext uri="{BB962C8B-B14F-4D97-AF65-F5344CB8AC3E}">
        <p14:creationId xmlns:p14="http://schemas.microsoft.com/office/powerpoint/2010/main" val="2488635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57C4823-63E8-4918-AF18-E54962C1C727}"/>
              </a:ext>
            </a:extLst>
          </p:cNvPr>
          <p:cNvSpPr>
            <a:spLocks noGrp="1"/>
          </p:cNvSpPr>
          <p:nvPr>
            <p:ph type="title"/>
          </p:nvPr>
        </p:nvSpPr>
        <p:spPr/>
        <p:txBody>
          <a:bodyPr/>
          <a:lstStyle/>
          <a:p>
            <a:pPr algn="ctr"/>
            <a:r>
              <a:rPr lang="cs-CZ" dirty="0" smtClean="0"/>
              <a:t>Úvaha </a:t>
            </a:r>
            <a:r>
              <a:rPr lang="cs-CZ" dirty="0"/>
              <a:t>o hospici</a:t>
            </a:r>
          </a:p>
        </p:txBody>
      </p:sp>
      <p:sp>
        <p:nvSpPr>
          <p:cNvPr id="3" name="Zástupný obsah 2">
            <a:extLst>
              <a:ext uri="{FF2B5EF4-FFF2-40B4-BE49-F238E27FC236}">
                <a16:creationId xmlns:a16="http://schemas.microsoft.com/office/drawing/2014/main" xmlns="" id="{F016418B-8DF1-4740-A1D7-BDA3C11FE0F7}"/>
              </a:ext>
            </a:extLst>
          </p:cNvPr>
          <p:cNvSpPr>
            <a:spLocks noGrp="1"/>
          </p:cNvSpPr>
          <p:nvPr>
            <p:ph idx="1"/>
          </p:nvPr>
        </p:nvSpPr>
        <p:spPr/>
        <p:txBody>
          <a:bodyPr/>
          <a:lstStyle/>
          <a:p>
            <a:pPr marL="0" indent="0">
              <a:buNone/>
            </a:pPr>
            <a:r>
              <a:rPr lang="cs-CZ" dirty="0" smtClean="0"/>
              <a:t>Určitě nechci říct, že bych kdy zvažovala a přála si pobyt v hospici. Tuto </a:t>
            </a:r>
            <a:r>
              <a:rPr lang="cs-CZ" dirty="0"/>
              <a:t>možnost mi </a:t>
            </a:r>
            <a:r>
              <a:rPr lang="cs-CZ" dirty="0" smtClean="0"/>
              <a:t>však zcela </a:t>
            </a:r>
            <a:r>
              <a:rPr lang="cs-CZ" dirty="0"/>
              <a:t>vážně nabídla známá zdravotnice, když také </a:t>
            </a:r>
            <a:r>
              <a:rPr lang="cs-CZ" b="1" dirty="0"/>
              <a:t>v mém nejhorším období</a:t>
            </a:r>
            <a:r>
              <a:rPr lang="cs-CZ" dirty="0"/>
              <a:t> </a:t>
            </a:r>
            <a:r>
              <a:rPr lang="cs-CZ" b="1" dirty="0" smtClean="0"/>
              <a:t>shledávala</a:t>
            </a:r>
            <a:r>
              <a:rPr lang="cs-CZ" b="1" dirty="0"/>
              <a:t>, že nemohu být vyčerpávána dalšími vyšetřeními a nemocničním režimem, natož, abych za nimi dojížděla, přesto však bylo evidentní, že péči zoufale potřebuji. V našich podmínkách chybí jakékoli zařízení, i domácí péče nerespektující nutnost individuálních potřeb by mohla vyloženě ohrozit.</a:t>
            </a:r>
            <a:endParaRPr lang="cs-CZ" dirty="0"/>
          </a:p>
          <a:p>
            <a:endParaRPr lang="cs-CZ" dirty="0"/>
          </a:p>
        </p:txBody>
      </p:sp>
    </p:spTree>
    <p:extLst>
      <p:ext uri="{BB962C8B-B14F-4D97-AF65-F5344CB8AC3E}">
        <p14:creationId xmlns:p14="http://schemas.microsoft.com/office/powerpoint/2010/main" val="275218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A01EF85-95F6-4290-B865-97081836605E}"/>
              </a:ext>
            </a:extLst>
          </p:cNvPr>
          <p:cNvSpPr>
            <a:spLocks noGrp="1"/>
          </p:cNvSpPr>
          <p:nvPr>
            <p:ph type="title"/>
          </p:nvPr>
        </p:nvSpPr>
        <p:spPr/>
        <p:txBody>
          <a:bodyPr/>
          <a:lstStyle/>
          <a:p>
            <a:r>
              <a:rPr lang="cs-CZ" dirty="0"/>
              <a:t>Riziko zahrnutí pod psychiatrickou diagnózu </a:t>
            </a:r>
          </a:p>
        </p:txBody>
      </p:sp>
      <p:sp>
        <p:nvSpPr>
          <p:cNvPr id="3" name="Zástupný obsah 2">
            <a:extLst>
              <a:ext uri="{FF2B5EF4-FFF2-40B4-BE49-F238E27FC236}">
                <a16:creationId xmlns:a16="http://schemas.microsoft.com/office/drawing/2014/main" xmlns="" id="{77998F79-7CEE-48B7-A31A-F16BF5C22BFE}"/>
              </a:ext>
            </a:extLst>
          </p:cNvPr>
          <p:cNvSpPr>
            <a:spLocks noGrp="1"/>
          </p:cNvSpPr>
          <p:nvPr>
            <p:ph idx="1"/>
          </p:nvPr>
        </p:nvSpPr>
        <p:spPr/>
        <p:txBody>
          <a:bodyPr>
            <a:normAutofit/>
          </a:bodyPr>
          <a:lstStyle/>
          <a:p>
            <a:pPr marL="0" indent="0">
              <a:buNone/>
            </a:pPr>
            <a:r>
              <a:rPr lang="cs-CZ" b="1" dirty="0"/>
              <a:t>Zpravidla neproběhne žádná, natož včasná diagnostika</a:t>
            </a:r>
            <a:r>
              <a:rPr lang="cs-CZ" dirty="0"/>
              <a:t>, </a:t>
            </a:r>
            <a:r>
              <a:rPr lang="cs-CZ" b="1" dirty="0"/>
              <a:t>až se pacient dostane do vážného i velmi vážného stavu, kdy už diagnostické a nevhodné léčebné postupy mohou víc ublížit než pomoci a zůstává bez péče.</a:t>
            </a:r>
            <a:r>
              <a:rPr lang="cs-CZ" dirty="0"/>
              <a:t> </a:t>
            </a:r>
            <a:r>
              <a:rPr lang="cs-CZ" b="1" dirty="0"/>
              <a:t> Čím častěji jsem slýchala, že je všechno v uvozovkách jen od nervů, sama jsem tomu začínala věřit a o to víc jsem se i přes velké problémy do aktivity hrnula, absolutně jsem nerespektovala varovné signály těla, k čemuž mám stále tendence, chtěla jsem sebe i okolí přesvědčit, že přeci nejsem žádná „padavka“, a tím se fyzický stav stále horšil. Nikdo mi neřekl, že bych se měla vyvarovat zátěže, u depresí se například naopak aktivizace doporučuje.</a:t>
            </a:r>
            <a:r>
              <a:rPr lang="cs-CZ" dirty="0"/>
              <a:t> </a:t>
            </a:r>
          </a:p>
        </p:txBody>
      </p:sp>
    </p:spTree>
    <p:extLst>
      <p:ext uri="{BB962C8B-B14F-4D97-AF65-F5344CB8AC3E}">
        <p14:creationId xmlns:p14="http://schemas.microsoft.com/office/powerpoint/2010/main" val="3099540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56AB58C-73FA-4883-A93A-27EC2125B5F2}"/>
              </a:ext>
            </a:extLst>
          </p:cNvPr>
          <p:cNvSpPr>
            <a:spLocks noGrp="1"/>
          </p:cNvSpPr>
          <p:nvPr>
            <p:ph type="title"/>
          </p:nvPr>
        </p:nvSpPr>
        <p:spPr/>
        <p:txBody>
          <a:bodyPr/>
          <a:lstStyle/>
          <a:p>
            <a:pPr algn="ctr"/>
            <a:r>
              <a:rPr lang="cs-CZ" dirty="0"/>
              <a:t>Z čeho usuzuji, že symptomy nespadají pod psychiatrickou diagnózu</a:t>
            </a:r>
          </a:p>
        </p:txBody>
      </p:sp>
      <p:sp>
        <p:nvSpPr>
          <p:cNvPr id="3" name="Zástupný obsah 2">
            <a:extLst>
              <a:ext uri="{FF2B5EF4-FFF2-40B4-BE49-F238E27FC236}">
                <a16:creationId xmlns:a16="http://schemas.microsoft.com/office/drawing/2014/main" xmlns="" id="{495D6878-717A-453E-AC20-98D73C8E1973}"/>
              </a:ext>
            </a:extLst>
          </p:cNvPr>
          <p:cNvSpPr>
            <a:spLocks noGrp="1"/>
          </p:cNvSpPr>
          <p:nvPr>
            <p:ph idx="1"/>
          </p:nvPr>
        </p:nvSpPr>
        <p:spPr/>
        <p:txBody>
          <a:bodyPr>
            <a:normAutofit fontScale="85000" lnSpcReduction="10000"/>
          </a:bodyPr>
          <a:lstStyle/>
          <a:p>
            <a:pPr marL="0" indent="0">
              <a:buNone/>
            </a:pPr>
            <a:r>
              <a:rPr lang="cs-CZ" b="1" dirty="0"/>
              <a:t>Dlouho mi trvalo, než jsem se například vzdala tance  a pochopila, že i v tom nejlepším období bych se měla jakékoli a především fyzické zátěže vyvarovat, i procházka, pokud jde, musí být velmi limitovaná. Jednoduše neujdu, najednou už zůstanu sedět, v horším ležet nebo sama náhle spadnu. Souvislost s psychikou je u tohoto vyloučená. Jsem například na výletě, opravdu velmi spokojená, užívám si ho, a přesto se to vždy děje, minimálně následující PEM i opožděně.</a:t>
            </a:r>
            <a:r>
              <a:rPr lang="cs-CZ" dirty="0"/>
              <a:t> </a:t>
            </a:r>
          </a:p>
          <a:p>
            <a:pPr marL="0" indent="0">
              <a:buNone/>
            </a:pPr>
            <a:r>
              <a:rPr lang="cs-CZ" b="1" dirty="0"/>
              <a:t>Nechci popírat psychiatrickou diagnózu, ale jsem přesvědčena, že tyto potíže s ní nesouvisí, dějí se stále i v obdobích, kdy jsem na tom psychicky dobře a dělám příjemnou oblíbenou aktivitu. Polékovou únavu také mohu vyloučit, jsem opakovaně po dlouhá období i v řádu let bez medikace a v nejhorším období jsem byla zcela bez psychiatrické péče.</a:t>
            </a:r>
            <a:r>
              <a:rPr lang="cs-CZ" dirty="0"/>
              <a:t> </a:t>
            </a:r>
            <a:r>
              <a:rPr lang="cs-CZ" b="1" dirty="0"/>
              <a:t>Mám ve velkých uvozovkách, to štěstí, že jsem dostala invalidní důchod na psychiatrickou diagnózu, zároveň mne to velmi poškozuje a tato diagnóza ve skutečnosti není pravým důvodem k vyloučení z pracovního procesu.</a:t>
            </a:r>
            <a:r>
              <a:rPr lang="cs-CZ" dirty="0"/>
              <a:t> </a:t>
            </a:r>
          </a:p>
        </p:txBody>
      </p:sp>
    </p:spTree>
    <p:extLst>
      <p:ext uri="{BB962C8B-B14F-4D97-AF65-F5344CB8AC3E}">
        <p14:creationId xmlns:p14="http://schemas.microsoft.com/office/powerpoint/2010/main" val="1592851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627A59F-2DF2-4513-BC9A-D255BC1B2BAA}"/>
              </a:ext>
            </a:extLst>
          </p:cNvPr>
          <p:cNvSpPr>
            <a:spLocks noGrp="1"/>
          </p:cNvSpPr>
          <p:nvPr>
            <p:ph type="title"/>
          </p:nvPr>
        </p:nvSpPr>
        <p:spPr/>
        <p:txBody>
          <a:bodyPr/>
          <a:lstStyle/>
          <a:p>
            <a:pPr algn="ctr"/>
            <a:r>
              <a:rPr lang="cs-CZ" dirty="0"/>
              <a:t>Moje zkušenosti a obavy z kontaktu se zdravotním systémem</a:t>
            </a:r>
          </a:p>
        </p:txBody>
      </p:sp>
      <p:sp>
        <p:nvSpPr>
          <p:cNvPr id="3" name="Zástupný obsah 2">
            <a:extLst>
              <a:ext uri="{FF2B5EF4-FFF2-40B4-BE49-F238E27FC236}">
                <a16:creationId xmlns:a16="http://schemas.microsoft.com/office/drawing/2014/main" xmlns="" id="{E2225A58-0932-4000-96B9-A036C2FEDC74}"/>
              </a:ext>
            </a:extLst>
          </p:cNvPr>
          <p:cNvSpPr>
            <a:spLocks noGrp="1"/>
          </p:cNvSpPr>
          <p:nvPr>
            <p:ph idx="1"/>
          </p:nvPr>
        </p:nvSpPr>
        <p:spPr/>
        <p:txBody>
          <a:bodyPr>
            <a:normAutofit fontScale="92500" lnSpcReduction="20000"/>
          </a:bodyPr>
          <a:lstStyle/>
          <a:p>
            <a:pPr marL="0" indent="0">
              <a:buNone/>
            </a:pPr>
            <a:r>
              <a:rPr lang="cs-CZ" b="1" dirty="0"/>
              <a:t>Mnohokrát, kdo byl mých stavů účasten, chtěl volat rychlou, ale já jsem se obávala, jednak, že v tom nejhorším potřebuji především klid, který už samotná manipulace s tělem znemožňuje, vyšetřování pak a nemocniční režim o to víc, a co horší, že pro nedostatek informací a diagnostických možností mi zkušenost říkala, že stejně nepřijdou na nic a pošlou mě na psychiatrii, kde budou vyžadovat, abych dělala vše normálně jako fyzicky zdravá, což by mě při nejmenším přitížilo, jsem však přesvědčena, že v nejhorší fázi se jednalo až o holé přežití</a:t>
            </a:r>
            <a:r>
              <a:rPr lang="cs-CZ" b="1" dirty="0" smtClean="0"/>
              <a:t>. Má obava se později, když jsem se po velké zátěži zhroutila, naplnila, lékaři však </a:t>
            </a:r>
            <a:r>
              <a:rPr lang="cs-CZ" b="1" dirty="0"/>
              <a:t>i přes imunologické, neurologické a kardiologické výsledky </a:t>
            </a:r>
            <a:r>
              <a:rPr lang="cs-CZ" b="1" dirty="0" smtClean="0"/>
              <a:t> a popis současného i předchozího fyzického stavu jiný </a:t>
            </a:r>
            <a:r>
              <a:rPr lang="cs-CZ" b="1" dirty="0"/>
              <a:t>než psychický stav nechtěli brát v úvahu, tak jsem </a:t>
            </a:r>
            <a:r>
              <a:rPr lang="cs-CZ" b="1" dirty="0" smtClean="0"/>
              <a:t>za psychiatrické hospitalizace byla </a:t>
            </a:r>
            <a:r>
              <a:rPr lang="cs-CZ" b="1" dirty="0"/>
              <a:t>nucena do běžného režimu s omezeným </a:t>
            </a:r>
            <a:r>
              <a:rPr lang="cs-CZ" b="1" dirty="0" smtClean="0"/>
              <a:t>spánkem, pracovní terapií </a:t>
            </a:r>
            <a:r>
              <a:rPr lang="cs-CZ" b="1" dirty="0"/>
              <a:t>a dokonce fyzickým cvičením, přestože jsem už na střední škole pro progredující problémy měla od lékaře vyloučení z </a:t>
            </a:r>
            <a:r>
              <a:rPr lang="cs-CZ" b="1" dirty="0" smtClean="0"/>
              <a:t>tělocviku. </a:t>
            </a:r>
            <a:endParaRPr lang="cs-CZ" dirty="0"/>
          </a:p>
        </p:txBody>
      </p:sp>
    </p:spTree>
    <p:extLst>
      <p:ext uri="{BB962C8B-B14F-4D97-AF65-F5344CB8AC3E}">
        <p14:creationId xmlns:p14="http://schemas.microsoft.com/office/powerpoint/2010/main" val="903661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36E2961-58F2-4C1C-90AF-68E43E3C0176}"/>
              </a:ext>
            </a:extLst>
          </p:cNvPr>
          <p:cNvSpPr>
            <a:spLocks noGrp="1"/>
          </p:cNvSpPr>
          <p:nvPr>
            <p:ph type="title"/>
          </p:nvPr>
        </p:nvSpPr>
        <p:spPr/>
        <p:txBody>
          <a:bodyPr/>
          <a:lstStyle/>
          <a:p>
            <a:pPr algn="ctr"/>
            <a:r>
              <a:rPr lang="cs-CZ" dirty="0" smtClean="0"/>
              <a:t>Rizika těhotenství s CFS</a:t>
            </a:r>
            <a:br>
              <a:rPr lang="cs-CZ" dirty="0" smtClean="0"/>
            </a:br>
            <a:endParaRPr lang="cs-CZ" dirty="0"/>
          </a:p>
        </p:txBody>
      </p:sp>
      <p:sp>
        <p:nvSpPr>
          <p:cNvPr id="3" name="Zástupný obsah 2">
            <a:extLst>
              <a:ext uri="{FF2B5EF4-FFF2-40B4-BE49-F238E27FC236}">
                <a16:creationId xmlns:a16="http://schemas.microsoft.com/office/drawing/2014/main" xmlns="" id="{16E108B9-F5AD-43D3-8C9C-F93CCC958941}"/>
              </a:ext>
            </a:extLst>
          </p:cNvPr>
          <p:cNvSpPr>
            <a:spLocks noGrp="1"/>
          </p:cNvSpPr>
          <p:nvPr>
            <p:ph idx="1"/>
          </p:nvPr>
        </p:nvSpPr>
        <p:spPr/>
        <p:txBody>
          <a:bodyPr>
            <a:normAutofit fontScale="92500" lnSpcReduction="20000"/>
          </a:bodyPr>
          <a:lstStyle/>
          <a:p>
            <a:pPr marL="0" indent="0">
              <a:buNone/>
            </a:pPr>
            <a:r>
              <a:rPr lang="cs-CZ" b="1" dirty="0"/>
              <a:t>Moje těhotenství bylo od začátku považováno za </a:t>
            </a:r>
            <a:r>
              <a:rPr lang="cs-CZ" b="1" dirty="0" smtClean="0"/>
              <a:t>rizikové, představovalo velkou zátěž. </a:t>
            </a:r>
            <a:r>
              <a:rPr lang="cs-CZ" b="1" dirty="0"/>
              <a:t>O</a:t>
            </a:r>
            <a:r>
              <a:rPr lang="cs-CZ" b="1" dirty="0" smtClean="0"/>
              <a:t>pakovaně </a:t>
            </a:r>
            <a:r>
              <a:rPr lang="cs-CZ" b="1" dirty="0"/>
              <a:t>krvácení, kolapsové stavy, nepřijímání potravy, zvracení po celou dobu těhotenství, téměř jsem nevstávala, silné nevolnosti po celý den. Pro anamnestické potíže bylo zvažováno, zda vůbec můžu porodit přirozenou cestou, v podstatě hned na začátku bylo stanoveno vést porod sekcí z neurologické indikace. Neuroložka výsledky testu na nakloněné rovině brala jako nález, na který je nutné se ohlížet, pokud jsem při testu vyvolanou zátěží kolabovala, hyperventilovala, dusila se a třásla, tep byl velmi vysoký, logicky se dá předpokládat, že stejnou, spíš i větší zátěží by byl přirozený porod, kde hrozilo, že po krátké době zkolabuji, budu mít křeče nebo mi svaly zcela přestanou spolupracovat, pokud vůbec zůstanu při vědomí. </a:t>
            </a:r>
            <a:r>
              <a:rPr lang="cs-CZ" b="1" dirty="0" smtClean="0"/>
              <a:t>Psychicky jsem se </a:t>
            </a:r>
            <a:r>
              <a:rPr lang="cs-CZ" b="1" dirty="0"/>
              <a:t>cítila dobře,</a:t>
            </a:r>
            <a:r>
              <a:rPr lang="cs-CZ" dirty="0"/>
              <a:t> </a:t>
            </a:r>
            <a:r>
              <a:rPr lang="cs-CZ" b="1" dirty="0"/>
              <a:t>a když bylo potvrzeno, že se dítě vyvíjí v pořádku, bránila jsem se dalším vyšetřením i návštěvám, protože v mém stavu představovaly vysoce nadlimitní zátěž, která samozřejmě měla na těhotenství dopad. </a:t>
            </a:r>
            <a:endParaRPr lang="cs-CZ" dirty="0"/>
          </a:p>
        </p:txBody>
      </p:sp>
    </p:spTree>
    <p:extLst>
      <p:ext uri="{BB962C8B-B14F-4D97-AF65-F5344CB8AC3E}">
        <p14:creationId xmlns:p14="http://schemas.microsoft.com/office/powerpoint/2010/main" val="4235047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80C7EA7-42A6-4EC8-B86C-F4C14D7D7A7E}"/>
              </a:ext>
            </a:extLst>
          </p:cNvPr>
          <p:cNvSpPr>
            <a:spLocks noGrp="1"/>
          </p:cNvSpPr>
          <p:nvPr>
            <p:ph type="title"/>
          </p:nvPr>
        </p:nvSpPr>
        <p:spPr/>
        <p:txBody>
          <a:bodyPr/>
          <a:lstStyle/>
          <a:p>
            <a:pPr algn="ctr"/>
            <a:r>
              <a:rPr lang="cs-CZ" dirty="0" smtClean="0"/>
              <a:t>Úvodem</a:t>
            </a:r>
            <a:br>
              <a:rPr lang="cs-CZ" dirty="0" smtClean="0"/>
            </a:br>
            <a:endParaRPr lang="cs-CZ" dirty="0"/>
          </a:p>
        </p:txBody>
      </p:sp>
      <p:sp>
        <p:nvSpPr>
          <p:cNvPr id="3" name="Zástupný obsah 2">
            <a:extLst>
              <a:ext uri="{FF2B5EF4-FFF2-40B4-BE49-F238E27FC236}">
                <a16:creationId xmlns:a16="http://schemas.microsoft.com/office/drawing/2014/main" xmlns="" id="{F0D0B0F7-13DC-4EBE-8A78-2284D9583728}"/>
              </a:ext>
            </a:extLst>
          </p:cNvPr>
          <p:cNvSpPr>
            <a:spLocks noGrp="1"/>
          </p:cNvSpPr>
          <p:nvPr>
            <p:ph idx="1"/>
          </p:nvPr>
        </p:nvSpPr>
        <p:spPr/>
        <p:txBody>
          <a:bodyPr/>
          <a:lstStyle/>
          <a:p>
            <a:pPr marL="0" indent="0">
              <a:buNone/>
            </a:pPr>
            <a:r>
              <a:rPr lang="cs-CZ" b="1" dirty="0"/>
              <a:t>Výzkumy říkají, že se onemocnění týká třetiny procenta populace, což je dvakrát častější než roztroušená skleróza a u nás to vychází přibližně přes </a:t>
            </a:r>
            <a:r>
              <a:rPr lang="cs-CZ" b="1" dirty="0" smtClean="0"/>
              <a:t>26</a:t>
            </a:r>
            <a:r>
              <a:rPr lang="cs-CZ" b="1" dirty="0"/>
              <a:t> 000 pacientů. Kvůli nedostatečné informovanosti se jim často bohužel nedostává žádné pomoci. Zatímco u nás je nemoc bagatelizována a ignorována, v USA CFS přirovnávají ke stavům dva měsíce před smrtí u pacientů s H.I.V. i k posledním stádiím onkologicky nemocných, (Dr. Nancy Klimas, AIDS and CFS researcher and clinician, Univerzity of Miami, 2009). Potkala jsem tři lidi, co prošli rakovinou a se zděšením mi řekli, že jim nikdy nebylo tak zle jako </a:t>
            </a:r>
            <a:r>
              <a:rPr lang="cs-CZ" b="1" dirty="0" smtClean="0"/>
              <a:t>mně.</a:t>
            </a:r>
            <a:endParaRPr lang="cs-CZ" dirty="0"/>
          </a:p>
        </p:txBody>
      </p:sp>
    </p:spTree>
    <p:extLst>
      <p:ext uri="{BB962C8B-B14F-4D97-AF65-F5344CB8AC3E}">
        <p14:creationId xmlns:p14="http://schemas.microsoft.com/office/powerpoint/2010/main" val="2074601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AC08B2E-E9F3-4BA4-B849-06BC2A383D45}"/>
              </a:ext>
            </a:extLst>
          </p:cNvPr>
          <p:cNvSpPr>
            <a:spLocks noGrp="1"/>
          </p:cNvSpPr>
          <p:nvPr>
            <p:ph type="title"/>
          </p:nvPr>
        </p:nvSpPr>
        <p:spPr/>
        <p:txBody>
          <a:bodyPr/>
          <a:lstStyle/>
          <a:p>
            <a:pPr algn="ctr"/>
            <a:r>
              <a:rPr lang="cs-CZ" dirty="0"/>
              <a:t>Průběh mého těhotenství</a:t>
            </a:r>
          </a:p>
        </p:txBody>
      </p:sp>
      <p:sp>
        <p:nvSpPr>
          <p:cNvPr id="3" name="Zástupný obsah 2">
            <a:extLst>
              <a:ext uri="{FF2B5EF4-FFF2-40B4-BE49-F238E27FC236}">
                <a16:creationId xmlns:a16="http://schemas.microsoft.com/office/drawing/2014/main" xmlns="" id="{6522E02E-16DB-4ED9-B8B9-92313E250A7D}"/>
              </a:ext>
            </a:extLst>
          </p:cNvPr>
          <p:cNvSpPr>
            <a:spLocks noGrp="1"/>
          </p:cNvSpPr>
          <p:nvPr>
            <p:ph idx="1"/>
          </p:nvPr>
        </p:nvSpPr>
        <p:spPr/>
        <p:txBody>
          <a:bodyPr>
            <a:normAutofit fontScale="92500" lnSpcReduction="20000"/>
          </a:bodyPr>
          <a:lstStyle/>
          <a:p>
            <a:pPr marL="0" indent="0">
              <a:buNone/>
            </a:pPr>
            <a:r>
              <a:rPr lang="cs-CZ" b="1" dirty="0"/>
              <a:t>Každou výpravou, i když mne někdo vezl, se stav zhoršil, po minimální procházce krvácení a PEM nedovolující ani vstávat. Měla jsem být hospitalizovaná už v prvním trimestru, ale zvládlo se to doma. Když jsem však na začátku sedmého měsíce měla nález, který už směřoval k porodu, už byla hospitalizace nevyhnutelná. Při příjmu jsem se snažila objasnit zhoršení stavu lékařce, nerozuměla, jak ho mohlo způsobit to, že jsem si šla koupit věci do porodnice, </a:t>
            </a:r>
            <a:r>
              <a:rPr lang="cs-CZ" b="1" dirty="0" smtClean="0"/>
              <a:t>brzy však </a:t>
            </a:r>
            <a:r>
              <a:rPr lang="cs-CZ" b="1" dirty="0"/>
              <a:t>viděla, že sama neujdu pár kroků Po celé tři týdny se stále ukazovalo, že </a:t>
            </a:r>
            <a:r>
              <a:rPr lang="cs-CZ" b="1" u="sng" dirty="0"/>
              <a:t>netoleruji infuze, způsobovaly mi neurologické problém</a:t>
            </a:r>
            <a:r>
              <a:rPr lang="cs-CZ" b="1" dirty="0"/>
              <a:t>y, až kolaps z vysokého tlaku, kdy jsem viděla světýlka, ke konci už po mnoha konziliích bylo rozhodnuto o jejich nepodávání, zeslaboval mě též zánět v krku a průdušek po několik měsíců, měla jsem 20 čepů, trvalé teploty. Čím dál víc jsem cítila, že už prostě nemůžu, až v 33. Týdnu došlo k prudkému spontánnímu porodu, natolik rychlému, že se sekce nestihla.</a:t>
            </a:r>
            <a:endParaRPr lang="cs-CZ" dirty="0"/>
          </a:p>
        </p:txBody>
      </p:sp>
    </p:spTree>
    <p:extLst>
      <p:ext uri="{BB962C8B-B14F-4D97-AF65-F5344CB8AC3E}">
        <p14:creationId xmlns:p14="http://schemas.microsoft.com/office/powerpoint/2010/main" val="1732200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2D018E4-1F85-45DC-8CE8-35DA80966851}"/>
              </a:ext>
            </a:extLst>
          </p:cNvPr>
          <p:cNvSpPr>
            <a:spLocks noGrp="1"/>
          </p:cNvSpPr>
          <p:nvPr>
            <p:ph type="title"/>
          </p:nvPr>
        </p:nvSpPr>
        <p:spPr/>
        <p:txBody>
          <a:bodyPr/>
          <a:lstStyle/>
          <a:p>
            <a:pPr algn="ctr"/>
            <a:r>
              <a:rPr lang="cs-CZ" dirty="0"/>
              <a:t>Porod</a:t>
            </a:r>
          </a:p>
        </p:txBody>
      </p:sp>
      <p:sp>
        <p:nvSpPr>
          <p:cNvPr id="3" name="Zástupný obsah 2">
            <a:extLst>
              <a:ext uri="{FF2B5EF4-FFF2-40B4-BE49-F238E27FC236}">
                <a16:creationId xmlns:a16="http://schemas.microsoft.com/office/drawing/2014/main" xmlns="" id="{263E59C1-38FB-4ACD-A15C-D3D6108D7C08}"/>
              </a:ext>
            </a:extLst>
          </p:cNvPr>
          <p:cNvSpPr>
            <a:spLocks noGrp="1"/>
          </p:cNvSpPr>
          <p:nvPr>
            <p:ph idx="1"/>
          </p:nvPr>
        </p:nvSpPr>
        <p:spPr/>
        <p:txBody>
          <a:bodyPr>
            <a:normAutofit fontScale="92500" lnSpcReduction="20000"/>
          </a:bodyPr>
          <a:lstStyle/>
          <a:p>
            <a:pPr marL="0" indent="0">
              <a:buNone/>
            </a:pPr>
            <a:r>
              <a:rPr lang="cs-CZ" b="1" dirty="0"/>
              <a:t>Po </a:t>
            </a:r>
            <a:r>
              <a:rPr lang="cs-CZ" b="1" dirty="0" smtClean="0"/>
              <a:t>„prasknutí vody“</a:t>
            </a:r>
            <a:r>
              <a:rPr lang="cs-CZ" dirty="0" smtClean="0"/>
              <a:t> </a:t>
            </a:r>
            <a:r>
              <a:rPr lang="cs-CZ" b="1" dirty="0"/>
              <a:t>jsem měla hned kontrakce po čtyřech minutách a vypuzovací fáze trvala jen 10 minut. Myslím, že jen to, že byl porod takto rychlý a dítě malé, umožnilo spontánní porod. Sama za  sebe bych ani průměrně trvající bezproblémový, natož delší a komplikovaný žádné pacientce s CFS nedoporučila.</a:t>
            </a:r>
            <a:r>
              <a:rPr lang="cs-CZ" dirty="0"/>
              <a:t> </a:t>
            </a:r>
            <a:r>
              <a:rPr lang="cs-CZ" b="1" dirty="0"/>
              <a:t>Dítě bylo v inkubátoru a abych mu byla aspoň nějak na blízku, ubytovala jsem se v penzionu, z nemocničního režimu už jsem byla vyčerpaná hluboko pod mé energetické možnosti. Musela jsem se nechat vozit taxíkem, protože jsem neušla ani k zastávce, někdy mi opět bylo tak zle, že jsem se nedokázala posadit v posteli…Přestože těhotenství bylo náročné, když se ohlédnu dalších pět let dozadu, bylo mi nejlíp za tu celou dobu. </a:t>
            </a:r>
            <a:r>
              <a:rPr lang="cs-CZ" b="1" u="sng" dirty="0"/>
              <a:t>Cítila jsem, jakoby takovou zátěž organismus prostě doopravdy nesnesl a různými způsoby se bránil, ať už kolísáním tlaku, zhoršením CFS příznaků (jakoby chřipkový stav), po celou dobu záněty dýchacích cest, krvácením, až předčasným porodem. </a:t>
            </a:r>
            <a:endParaRPr lang="cs-CZ" dirty="0"/>
          </a:p>
        </p:txBody>
      </p:sp>
    </p:spTree>
    <p:extLst>
      <p:ext uri="{BB962C8B-B14F-4D97-AF65-F5344CB8AC3E}">
        <p14:creationId xmlns:p14="http://schemas.microsoft.com/office/powerpoint/2010/main" val="6990730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7AA1F2D-304C-43C2-824C-09F020B61DFE}"/>
              </a:ext>
            </a:extLst>
          </p:cNvPr>
          <p:cNvSpPr>
            <a:spLocks noGrp="1"/>
          </p:cNvSpPr>
          <p:nvPr>
            <p:ph type="title"/>
          </p:nvPr>
        </p:nvSpPr>
        <p:spPr/>
        <p:txBody>
          <a:bodyPr/>
          <a:lstStyle/>
          <a:p>
            <a:pPr algn="ctr"/>
            <a:r>
              <a:rPr lang="cs-CZ" dirty="0"/>
              <a:t>Těhotenství a porod - shrnutí</a:t>
            </a:r>
          </a:p>
        </p:txBody>
      </p:sp>
      <p:sp>
        <p:nvSpPr>
          <p:cNvPr id="3" name="Zástupný obsah 2">
            <a:extLst>
              <a:ext uri="{FF2B5EF4-FFF2-40B4-BE49-F238E27FC236}">
                <a16:creationId xmlns:a16="http://schemas.microsoft.com/office/drawing/2014/main" xmlns="" id="{4D978055-A611-42EE-8EB3-31EC71C08EDA}"/>
              </a:ext>
            </a:extLst>
          </p:cNvPr>
          <p:cNvSpPr>
            <a:spLocks noGrp="1"/>
          </p:cNvSpPr>
          <p:nvPr>
            <p:ph idx="1"/>
          </p:nvPr>
        </p:nvSpPr>
        <p:spPr/>
        <p:txBody>
          <a:bodyPr>
            <a:normAutofit fontScale="92500" lnSpcReduction="10000"/>
          </a:bodyPr>
          <a:lstStyle/>
          <a:p>
            <a:pPr marL="0" indent="0">
              <a:buNone/>
            </a:pPr>
            <a:r>
              <a:rPr lang="cs-CZ" b="1" u="sng" dirty="0"/>
              <a:t>Měla jsem obrovské štěstí, že nedošlo k potratu.</a:t>
            </a:r>
            <a:r>
              <a:rPr lang="cs-CZ" b="1" dirty="0"/>
              <a:t> V porodnici soudili, že to mám z toho, že jsem určitě pořád někde „lítala“. Nelítala, pořád ležela, ale i dojít do koupelny a osprchovat se, už byla nepřiměřená zátěž, malá procházka už způsobovala krvácení… Sotva jsem se mohla hnout, i když břicho nebylo velké. Kdyby všichni, kdo byli mého těhotenství účastni, v ordinaci, v porodnici i u samotného porodu běžně disponovali s těmito informacemi, někteří by se snažili k případu postavit jinak, </a:t>
            </a:r>
            <a:r>
              <a:rPr lang="cs-CZ" b="1" u="sng" dirty="0"/>
              <a:t>rizikovost pro těhotenství už je samotné CFS, soudím, že nehrozí jen předčasný konec těhotenství, ale ohrožuje i pacientku.</a:t>
            </a:r>
            <a:r>
              <a:rPr lang="cs-CZ" b="1" dirty="0"/>
              <a:t> Několik lékařů mi těhotenství vyloženě nedoporučilo, v mém nejhorším období mi jasně říkali, že bych ho ani nemusela přežít, natož donosit, což bylo jasné i mně. Ti, kteří somatické problémy pro neporozumění bagatelizovali, neviděli důvod, proč bych se těhotenství měla obávat.</a:t>
            </a:r>
            <a:endParaRPr lang="cs-CZ" dirty="0"/>
          </a:p>
          <a:p>
            <a:pPr marL="0" indent="0">
              <a:buNone/>
            </a:pPr>
            <a:endParaRPr lang="cs-CZ" dirty="0"/>
          </a:p>
        </p:txBody>
      </p:sp>
    </p:spTree>
    <p:extLst>
      <p:ext uri="{BB962C8B-B14F-4D97-AF65-F5344CB8AC3E}">
        <p14:creationId xmlns:p14="http://schemas.microsoft.com/office/powerpoint/2010/main" val="4623241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26DEEBE-8044-46F3-A01E-674952324E21}"/>
              </a:ext>
            </a:extLst>
          </p:cNvPr>
          <p:cNvSpPr>
            <a:spLocks noGrp="1"/>
          </p:cNvSpPr>
          <p:nvPr>
            <p:ph type="title"/>
          </p:nvPr>
        </p:nvSpPr>
        <p:spPr/>
        <p:txBody>
          <a:bodyPr/>
          <a:lstStyle/>
          <a:p>
            <a:pPr algn="ctr"/>
            <a:r>
              <a:rPr lang="cs-CZ" dirty="0"/>
              <a:t>Riziko sociální izolace</a:t>
            </a:r>
          </a:p>
        </p:txBody>
      </p:sp>
      <p:sp>
        <p:nvSpPr>
          <p:cNvPr id="3" name="Zástupný obsah 2">
            <a:extLst>
              <a:ext uri="{FF2B5EF4-FFF2-40B4-BE49-F238E27FC236}">
                <a16:creationId xmlns:a16="http://schemas.microsoft.com/office/drawing/2014/main" xmlns="" id="{AB229BAA-4A4F-4339-AFEE-20CA37A4928A}"/>
              </a:ext>
            </a:extLst>
          </p:cNvPr>
          <p:cNvSpPr>
            <a:spLocks noGrp="1"/>
          </p:cNvSpPr>
          <p:nvPr>
            <p:ph idx="1"/>
          </p:nvPr>
        </p:nvSpPr>
        <p:spPr/>
        <p:txBody>
          <a:bodyPr>
            <a:normAutofit/>
          </a:bodyPr>
          <a:lstStyle/>
          <a:p>
            <a:pPr marL="0" indent="0">
              <a:buNone/>
            </a:pPr>
            <a:r>
              <a:rPr lang="cs-CZ" b="1" dirty="0"/>
              <a:t>Většinou, jakmile se někdo dozví o zdravotním stavu, který de facto vyřazuje z běžného života, zařadí si člověka jako trosku nebo hypochondra, kterému se nechce pracovat a jakoby všichni, v některých případech i blízcí zapomněli, kdo jsme byli před tím, přestože jsme to stále my se svými schopnostmi a plány, jen na všechno musíme vynaložit mnohem větší úsilí a k tomu vztahy ztrácíme, přestože to nemusí znamenat, že bychom o ně nestáli. Málokdo bez zkušenosti dokáže pochopit problémy, jakým každodenně čelíme a být vstřícní, přestože jsme opět nepřišli, odmítli návštěvu nebo telefonát, neodpověděli na zprávy</a:t>
            </a:r>
            <a:r>
              <a:rPr lang="cs-CZ" b="1" dirty="0" smtClean="0"/>
              <a:t>… </a:t>
            </a:r>
            <a:endParaRPr lang="cs-CZ" dirty="0"/>
          </a:p>
        </p:txBody>
      </p:sp>
    </p:spTree>
    <p:extLst>
      <p:ext uri="{BB962C8B-B14F-4D97-AF65-F5344CB8AC3E}">
        <p14:creationId xmlns:p14="http://schemas.microsoft.com/office/powerpoint/2010/main" val="3909651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Rodina s chronicky nemocným</a:t>
            </a:r>
            <a:endParaRPr lang="cs-CZ" dirty="0"/>
          </a:p>
        </p:txBody>
      </p:sp>
      <p:sp>
        <p:nvSpPr>
          <p:cNvPr id="3" name="Zástupný symbol pro obsah 2"/>
          <p:cNvSpPr>
            <a:spLocks noGrp="1"/>
          </p:cNvSpPr>
          <p:nvPr>
            <p:ph idx="1"/>
          </p:nvPr>
        </p:nvSpPr>
        <p:spPr/>
        <p:txBody>
          <a:bodyPr/>
          <a:lstStyle/>
          <a:p>
            <a:r>
              <a:rPr lang="cs-CZ" b="1" dirty="0"/>
              <a:t>Rodina s chronicky nemocným se zákonitě dostává do dlouhodobé tíživé životní situace. Nemáme tu však žádná podpůrná opatření, která by mnohé problémy pomáhala řešit podobně jako u psychiatrických pacientů nebo závislých. Chybí poradenství, psychologická podpora nemocných, ale právě i pro příbuzné a pečující, terénní sociální služby…</a:t>
            </a:r>
            <a:r>
              <a:rPr lang="cs-CZ" dirty="0"/>
              <a:t> </a:t>
            </a:r>
          </a:p>
          <a:p>
            <a:endParaRPr lang="cs-CZ" dirty="0"/>
          </a:p>
        </p:txBody>
      </p:sp>
    </p:spTree>
    <p:extLst>
      <p:ext uri="{BB962C8B-B14F-4D97-AF65-F5344CB8AC3E}">
        <p14:creationId xmlns:p14="http://schemas.microsoft.com/office/powerpoint/2010/main" val="674325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ADE0FB3-637B-41D1-9E5D-9C57D725A4A3}"/>
              </a:ext>
            </a:extLst>
          </p:cNvPr>
          <p:cNvSpPr>
            <a:spLocks noGrp="1"/>
          </p:cNvSpPr>
          <p:nvPr>
            <p:ph type="title"/>
          </p:nvPr>
        </p:nvSpPr>
        <p:spPr/>
        <p:txBody>
          <a:bodyPr/>
          <a:lstStyle/>
          <a:p>
            <a:pPr algn="ctr"/>
            <a:r>
              <a:rPr lang="cs-CZ" dirty="0"/>
              <a:t>Můj vzkaz</a:t>
            </a:r>
          </a:p>
        </p:txBody>
      </p:sp>
      <p:sp>
        <p:nvSpPr>
          <p:cNvPr id="3" name="Zástupný obsah 2">
            <a:extLst>
              <a:ext uri="{FF2B5EF4-FFF2-40B4-BE49-F238E27FC236}">
                <a16:creationId xmlns:a16="http://schemas.microsoft.com/office/drawing/2014/main" xmlns="" id="{FC542197-C84F-422C-AC09-C8CA9B8DC2C3}"/>
              </a:ext>
            </a:extLst>
          </p:cNvPr>
          <p:cNvSpPr>
            <a:spLocks noGrp="1"/>
          </p:cNvSpPr>
          <p:nvPr>
            <p:ph idx="1"/>
          </p:nvPr>
        </p:nvSpPr>
        <p:spPr/>
        <p:txBody>
          <a:bodyPr>
            <a:normAutofit fontScale="92500" lnSpcReduction="20000"/>
          </a:bodyPr>
          <a:lstStyle/>
          <a:p>
            <a:pPr marL="0" indent="0">
              <a:buNone/>
            </a:pPr>
            <a:r>
              <a:rPr lang="cs-CZ" b="1" dirty="0"/>
              <a:t>Když někoho vidíte, že stojí, jakoby normálně se s vámi baví nebo v čemkoli funguje, nemusí to znamenat, že syndromem netrpí. Pokud komunikujeme a věnujeme se nějaké činnosti, předcházel tomu dlouhý odpočinek a bude i následovat.</a:t>
            </a:r>
            <a:r>
              <a:rPr lang="cs-CZ" dirty="0"/>
              <a:t> Víckrát se mi stalo, že jsem se složila a někdo se divil, jak je to možné, vždyť vypadala normálně a seklo to s ní v půlce věty. Ano, </a:t>
            </a:r>
            <a:r>
              <a:rPr lang="cs-CZ" b="1" dirty="0"/>
              <a:t>chceme vypadat normálně, naopak nám nebývá příjemné, aby okolí slabost vidělo, tak se často přepínáme do extrémů, vstáváme tam, kde by si zdravý šel lehnout, protože mu není dobře. Nebaví nás stále odpočívat, pokud to jen maličko jde, chceme žít.</a:t>
            </a:r>
            <a:r>
              <a:rPr lang="cs-CZ" dirty="0"/>
              <a:t> </a:t>
            </a:r>
            <a:r>
              <a:rPr lang="cs-CZ" b="1" dirty="0"/>
              <a:t>Málokdo si umí představit, kolik úsilí nás běžné aktivity stojí, jaký je to boj, překonávání se při všech obtížích. Když potom už organismus náhle vypoví službu, znamená to, že dlouho jel na hluboko záložní energetické zdroje, byli jsme nadlimitně aktivní, což přitom může představovat i velmi podprůměrnou běžnou činnost, k hysterii to má ovšem daleko. </a:t>
            </a:r>
            <a:endParaRPr lang="cs-CZ" dirty="0"/>
          </a:p>
          <a:p>
            <a:pPr marL="0" indent="0">
              <a:buNone/>
            </a:pPr>
            <a:endParaRPr lang="cs-CZ" dirty="0"/>
          </a:p>
        </p:txBody>
      </p:sp>
    </p:spTree>
    <p:extLst>
      <p:ext uri="{BB962C8B-B14F-4D97-AF65-F5344CB8AC3E}">
        <p14:creationId xmlns:p14="http://schemas.microsoft.com/office/powerpoint/2010/main" val="27959988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19CA36C-7386-451A-B1C6-E8329869808F}"/>
              </a:ext>
            </a:extLst>
          </p:cNvPr>
          <p:cNvSpPr>
            <a:spLocks noGrp="1"/>
          </p:cNvSpPr>
          <p:nvPr>
            <p:ph type="title"/>
          </p:nvPr>
        </p:nvSpPr>
        <p:spPr/>
        <p:txBody>
          <a:bodyPr/>
          <a:lstStyle/>
          <a:p>
            <a:pPr algn="ctr"/>
            <a:r>
              <a:rPr lang="cs-CZ" dirty="0"/>
              <a:t>Můj vzkaz</a:t>
            </a:r>
          </a:p>
        </p:txBody>
      </p:sp>
      <p:sp>
        <p:nvSpPr>
          <p:cNvPr id="3" name="Zástupný obsah 2">
            <a:extLst>
              <a:ext uri="{FF2B5EF4-FFF2-40B4-BE49-F238E27FC236}">
                <a16:creationId xmlns:a16="http://schemas.microsoft.com/office/drawing/2014/main" xmlns="" id="{F5A62320-71B1-4C21-AA6A-37385ED49F03}"/>
              </a:ext>
            </a:extLst>
          </p:cNvPr>
          <p:cNvSpPr>
            <a:spLocks noGrp="1"/>
          </p:cNvSpPr>
          <p:nvPr>
            <p:ph idx="1"/>
          </p:nvPr>
        </p:nvSpPr>
        <p:spPr/>
        <p:txBody>
          <a:bodyPr>
            <a:normAutofit/>
          </a:bodyPr>
          <a:lstStyle/>
          <a:p>
            <a:pPr marL="0" indent="0">
              <a:buNone/>
            </a:pPr>
            <a:r>
              <a:rPr lang="cs-CZ" b="1" dirty="0"/>
              <a:t>Vždy epizodicky zkouším různé léčebné postupy, ale i na to je potřeba aspoň trochu energie. Když léčba více vyčerpává a dostáváme se do ještě většího mínusu, je absurdní ji podstupovat a po ní vynaložit zbytky sil na kompenzaci do stavu před ní.</a:t>
            </a:r>
            <a:r>
              <a:rPr lang="cs-CZ" dirty="0"/>
              <a:t> </a:t>
            </a:r>
            <a:r>
              <a:rPr lang="cs-CZ" b="1" dirty="0"/>
              <a:t>Na takové pokusy se potřebujeme opakovaně v dlouhodobém klidu sesbírat, což zpravidla málokdo bez zkušeností dokáže pochopit, takže se i díky dalším problémům můžeme dostávat do sociální izolace</a:t>
            </a:r>
            <a:r>
              <a:rPr lang="cs-CZ" dirty="0"/>
              <a:t>.. </a:t>
            </a:r>
            <a:r>
              <a:rPr lang="cs-CZ" b="1" dirty="0"/>
              <a:t>Toto není jen osobní zkušenost, ale obecně pro většinu pacientů, kteří prošly těžkým stupněm závažnosti nebo i středním, kdy sice nemusí být většinu času upoutáni na lůžko, ale velmi výjimečně mohou opustit domov.</a:t>
            </a:r>
            <a:r>
              <a:rPr lang="cs-CZ" dirty="0"/>
              <a:t> </a:t>
            </a:r>
          </a:p>
          <a:p>
            <a:pPr marL="0" indent="0">
              <a:buNone/>
            </a:pPr>
            <a:endParaRPr lang="cs-CZ" dirty="0"/>
          </a:p>
        </p:txBody>
      </p:sp>
    </p:spTree>
    <p:extLst>
      <p:ext uri="{BB962C8B-B14F-4D97-AF65-F5344CB8AC3E}">
        <p14:creationId xmlns:p14="http://schemas.microsoft.com/office/powerpoint/2010/main" val="894807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C6DC803-1255-4833-9D39-656B11F6F7F1}"/>
              </a:ext>
            </a:extLst>
          </p:cNvPr>
          <p:cNvSpPr>
            <a:spLocks noGrp="1"/>
          </p:cNvSpPr>
          <p:nvPr>
            <p:ph type="title"/>
          </p:nvPr>
        </p:nvSpPr>
        <p:spPr/>
        <p:txBody>
          <a:bodyPr/>
          <a:lstStyle/>
          <a:p>
            <a:pPr algn="ctr"/>
            <a:r>
              <a:rPr lang="cs-CZ" dirty="0"/>
              <a:t>Můj vzkaz</a:t>
            </a:r>
          </a:p>
        </p:txBody>
      </p:sp>
      <p:sp>
        <p:nvSpPr>
          <p:cNvPr id="3" name="Zástupný obsah 2">
            <a:extLst>
              <a:ext uri="{FF2B5EF4-FFF2-40B4-BE49-F238E27FC236}">
                <a16:creationId xmlns:a16="http://schemas.microsoft.com/office/drawing/2014/main" xmlns="" id="{DCAF0473-84C5-4D9B-B513-5391EB700C7D}"/>
              </a:ext>
            </a:extLst>
          </p:cNvPr>
          <p:cNvSpPr>
            <a:spLocks noGrp="1"/>
          </p:cNvSpPr>
          <p:nvPr>
            <p:ph idx="1"/>
          </p:nvPr>
        </p:nvSpPr>
        <p:spPr/>
        <p:txBody>
          <a:bodyPr>
            <a:normAutofit fontScale="77500" lnSpcReduction="20000"/>
          </a:bodyPr>
          <a:lstStyle/>
          <a:p>
            <a:pPr marL="0" indent="0">
              <a:buNone/>
            </a:pPr>
            <a:r>
              <a:rPr lang="cs-CZ" b="1" dirty="0"/>
              <a:t>V rámci mezinárodní akce Millions missing rozšiřující povědomí o CFS píšeme stručné pacientské vzkazy, bývají obdobné mému: Chybí mi a dalším pacientům jakákoli participace na společenském životě, práce, přátelé, možnost seberealizace, věnování se rodině, zájmům, studiu, často vůbec i jít ven, na nákup, navštívit i lékaře, natož pak na pěkný výlet nebo dovolenou (to, co je pro zdravé relaxací, je už pro nás zátěží, z které se musíme vyležet a ještě víc omezit aktivitu, na rozdíl od některých postižení my si nemůžeme dovolit lázně nebo paraolympiádu…), vůbec moct se postarat o domácnost a v obdobích větší vyčerpanosti i samotná sebeobsluha včetně samostatného přijímání potravy, chybí správná a včasná diagnostika i léčba, zdravotní i sociální péče, důstojným přístup a respekt ke specifickým obtížím, neexistuje jediné zařízení, kde by takto nemocným byla poskytnuta péče, aniž by nemocniční režim ještě více nezhoršil stav, nebo terénní program na způsob domácí hospicové péče, vlastně vůbec samotný nárok na pečovatelskou službu, jakákoli podpora rodiny, která se kvůli vážné nemoci člena dostává do tíživé situace. To, že je prozatím bohužel pro mnohé diagnóza "neuchopitelná", neznamená, že nejsme v kritickém stavu. Pro nevědomost a lhostejnost zůstáváme s nulovou pomocí.</a:t>
            </a:r>
            <a:endParaRPr lang="cs-CZ" dirty="0"/>
          </a:p>
        </p:txBody>
      </p:sp>
    </p:spTree>
    <p:extLst>
      <p:ext uri="{BB962C8B-B14F-4D97-AF65-F5344CB8AC3E}">
        <p14:creationId xmlns:p14="http://schemas.microsoft.com/office/powerpoint/2010/main" val="24236690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9FD587C-0644-4200-9D3A-A5251606F3BD}"/>
              </a:ext>
            </a:extLst>
          </p:cNvPr>
          <p:cNvSpPr>
            <a:spLocks noGrp="1"/>
          </p:cNvSpPr>
          <p:nvPr>
            <p:ph type="title"/>
          </p:nvPr>
        </p:nvSpPr>
        <p:spPr/>
        <p:txBody>
          <a:bodyPr/>
          <a:lstStyle/>
          <a:p>
            <a:pPr algn="ctr"/>
            <a:r>
              <a:rPr lang="cs-CZ" dirty="0"/>
              <a:t>Proměna hodnotového žebříčku</a:t>
            </a:r>
          </a:p>
        </p:txBody>
      </p:sp>
      <p:sp>
        <p:nvSpPr>
          <p:cNvPr id="3" name="Zástupný obsah 2">
            <a:extLst>
              <a:ext uri="{FF2B5EF4-FFF2-40B4-BE49-F238E27FC236}">
                <a16:creationId xmlns:a16="http://schemas.microsoft.com/office/drawing/2014/main" xmlns="" id="{08D8CFC3-AA60-4250-BC70-60E9172AF855}"/>
              </a:ext>
            </a:extLst>
          </p:cNvPr>
          <p:cNvSpPr>
            <a:spLocks noGrp="1"/>
          </p:cNvSpPr>
          <p:nvPr>
            <p:ph idx="1"/>
          </p:nvPr>
        </p:nvSpPr>
        <p:spPr/>
        <p:txBody>
          <a:bodyPr/>
          <a:lstStyle/>
          <a:p>
            <a:pPr marL="0" indent="0">
              <a:buNone/>
            </a:pPr>
            <a:r>
              <a:rPr lang="cs-CZ" b="1" dirty="0"/>
              <a:t>Co mi však nemoc přinesla pozitivního, naprostou změnu hodnotové orientace, když si to uvědomím, dokáži se radovat z toho, že vůbec dýchám, chodím, i když ne daleko, že vidím slunce venku, nejen za okny ložnice…</a:t>
            </a:r>
            <a:endParaRPr lang="cs-CZ" dirty="0"/>
          </a:p>
          <a:p>
            <a:pPr marL="0" indent="0">
              <a:buNone/>
            </a:pPr>
            <a:endParaRPr lang="cs-CZ" dirty="0"/>
          </a:p>
        </p:txBody>
      </p:sp>
    </p:spTree>
    <p:extLst>
      <p:ext uri="{BB962C8B-B14F-4D97-AF65-F5344CB8AC3E}">
        <p14:creationId xmlns:p14="http://schemas.microsoft.com/office/powerpoint/2010/main" val="38194095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pro lékaře</a:t>
            </a:r>
            <a:br>
              <a:rPr lang="cs-CZ" dirty="0" smtClean="0"/>
            </a:br>
            <a:r>
              <a:rPr lang="cs-CZ" dirty="0" smtClean="0"/>
              <a:t>- co mít na paměti při podezření na ME/CFS</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Zajištění klidového režimu a péče podle individuálního stavu, je zapotřebí brát v potaz, že pacient může mít problém se vůbec dostavit do ordinace nebo podstoupit hospitalizaci</a:t>
            </a:r>
          </a:p>
          <a:p>
            <a:r>
              <a:rPr lang="cs-CZ" dirty="0" smtClean="0"/>
              <a:t>Včasná diagnostika, kde je nejdůležitějším vodítkem PEM (měřitelné) a léčba </a:t>
            </a:r>
            <a:r>
              <a:rPr lang="cs-CZ" dirty="0"/>
              <a:t>(především podpora imunitního systému)</a:t>
            </a:r>
            <a:r>
              <a:rPr lang="cs-CZ" dirty="0" smtClean="0"/>
              <a:t>, vyloučení jiných diagnóz, kvůli ME/CFS nepřestat léčit ostatní diagnózy, komplexní nahlížení v souvislostech, mezioborová spolupráce</a:t>
            </a:r>
          </a:p>
          <a:p>
            <a:r>
              <a:rPr lang="cs-CZ" dirty="0" smtClean="0"/>
              <a:t>Uvážit vyšetřovací metody, přestože mohou nemoc prokázat, v určitém stavu mohou být pro pacienta nebezpečné, zrovna tak riziko vyčerpání léčbou by nemělo převyšovat její potenciální přínos.</a:t>
            </a:r>
          </a:p>
          <a:p>
            <a:r>
              <a:rPr lang="cs-CZ" dirty="0" smtClean="0"/>
              <a:t>Pozor na zaměňování s psychiatrickou </a:t>
            </a:r>
            <a:r>
              <a:rPr lang="cs-CZ" dirty="0" smtClean="0"/>
              <a:t>diagnózou, i přes podobnosti sledujeme rozdíly </a:t>
            </a:r>
            <a:r>
              <a:rPr lang="cs-CZ" dirty="0" smtClean="0"/>
              <a:t>(viz přednáška Vymezení proti </a:t>
            </a:r>
            <a:r>
              <a:rPr lang="cs-CZ" dirty="0" err="1" smtClean="0"/>
              <a:t>psychiatrizaci</a:t>
            </a:r>
            <a:r>
              <a:rPr lang="cs-CZ" dirty="0" smtClean="0"/>
              <a:t>, kde </a:t>
            </a:r>
            <a:r>
              <a:rPr lang="cs-CZ" dirty="0" smtClean="0"/>
              <a:t>jsou </a:t>
            </a:r>
            <a:r>
              <a:rPr lang="cs-CZ" dirty="0" smtClean="0"/>
              <a:t>jednotlivé </a:t>
            </a:r>
            <a:r>
              <a:rPr lang="cs-CZ" dirty="0" smtClean="0"/>
              <a:t>rozdíly uvedeny). </a:t>
            </a:r>
            <a:r>
              <a:rPr lang="cs-CZ" dirty="0" smtClean="0"/>
              <a:t>Zároveň i přes její stanovení to nemusí ME/CFS vylučovat.</a:t>
            </a:r>
          </a:p>
          <a:p>
            <a:r>
              <a:rPr lang="cs-CZ" dirty="0" smtClean="0"/>
              <a:t>Principy léčby, léčba, terapeutické cíle viz přednáška Redefinice ME/CFS</a:t>
            </a:r>
            <a:endParaRPr lang="cs-CZ" dirty="0"/>
          </a:p>
        </p:txBody>
      </p:sp>
    </p:spTree>
    <p:extLst>
      <p:ext uri="{BB962C8B-B14F-4D97-AF65-F5344CB8AC3E}">
        <p14:creationId xmlns:p14="http://schemas.microsoft.com/office/powerpoint/2010/main" val="1878829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B9E6692-221E-4A9F-869A-93C4AB4E41C6}"/>
              </a:ext>
            </a:extLst>
          </p:cNvPr>
          <p:cNvSpPr>
            <a:spLocks noGrp="1"/>
          </p:cNvSpPr>
          <p:nvPr>
            <p:ph type="title"/>
          </p:nvPr>
        </p:nvSpPr>
        <p:spPr/>
        <p:txBody>
          <a:bodyPr/>
          <a:lstStyle/>
          <a:p>
            <a:pPr algn="ctr"/>
            <a:r>
              <a:rPr lang="cs-CZ" dirty="0"/>
              <a:t>Můj momentální stav	</a:t>
            </a:r>
          </a:p>
        </p:txBody>
      </p:sp>
      <p:sp>
        <p:nvSpPr>
          <p:cNvPr id="3" name="Zástupný obsah 2">
            <a:extLst>
              <a:ext uri="{FF2B5EF4-FFF2-40B4-BE49-F238E27FC236}">
                <a16:creationId xmlns:a16="http://schemas.microsoft.com/office/drawing/2014/main" xmlns="" id="{641DE1FA-8689-453A-8FBF-34A8F2FAF610}"/>
              </a:ext>
            </a:extLst>
          </p:cNvPr>
          <p:cNvSpPr>
            <a:spLocks noGrp="1"/>
          </p:cNvSpPr>
          <p:nvPr>
            <p:ph idx="1"/>
          </p:nvPr>
        </p:nvSpPr>
        <p:spPr/>
        <p:txBody>
          <a:bodyPr/>
          <a:lstStyle/>
          <a:p>
            <a:pPr marL="0" indent="0">
              <a:buNone/>
            </a:pPr>
            <a:r>
              <a:rPr lang="cs-CZ" b="1" dirty="0"/>
              <a:t>Nyní </a:t>
            </a:r>
            <a:r>
              <a:rPr lang="cs-CZ" b="1" dirty="0" smtClean="0"/>
              <a:t>pociťuji PEM po zátěži, </a:t>
            </a:r>
            <a:r>
              <a:rPr lang="cs-CZ" b="1" dirty="0"/>
              <a:t>mám bolesti svalů, krku, hnisavé hleny, opět otoky kloubů, které jsem před zátěží neměla, teploty, závratě, potíže se spánkem, funkční výpadky, prekolapsové stavy . Vše by mohlo vzbudit otazník, jestli to nemůže být i od něčeho jiného, pozoruji však, že je to opravdu reakce na zátěž spojenou s přípravou přednášky.</a:t>
            </a:r>
            <a:endParaRPr lang="cs-CZ" dirty="0"/>
          </a:p>
        </p:txBody>
      </p:sp>
    </p:spTree>
    <p:extLst>
      <p:ext uri="{BB962C8B-B14F-4D97-AF65-F5344CB8AC3E}">
        <p14:creationId xmlns:p14="http://schemas.microsoft.com/office/powerpoint/2010/main" val="12086538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813A89D-3D0B-40A8-BE2E-3DDB95A1FA79}"/>
              </a:ext>
            </a:extLst>
          </p:cNvPr>
          <p:cNvSpPr>
            <a:spLocks noGrp="1"/>
          </p:cNvSpPr>
          <p:nvPr>
            <p:ph type="title"/>
          </p:nvPr>
        </p:nvSpPr>
        <p:spPr/>
        <p:txBody>
          <a:bodyPr/>
          <a:lstStyle/>
          <a:p>
            <a:r>
              <a:rPr lang="cs-CZ" dirty="0"/>
              <a:t>Děkujeme a přejeme hezké neunavené dny</a:t>
            </a:r>
          </a:p>
        </p:txBody>
      </p:sp>
      <p:pic>
        <p:nvPicPr>
          <p:cNvPr id="5" name="Zástupný obsah 4">
            <a:extLst>
              <a:ext uri="{FF2B5EF4-FFF2-40B4-BE49-F238E27FC236}">
                <a16:creationId xmlns:a16="http://schemas.microsoft.com/office/drawing/2014/main" xmlns="" id="{32C201E8-0BAA-4A9D-9EEE-ABFB68D44C51}"/>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4699000" y="2604294"/>
            <a:ext cx="2794000" cy="2794000"/>
          </a:xfrm>
        </p:spPr>
      </p:pic>
      <p:sp>
        <p:nvSpPr>
          <p:cNvPr id="6" name="TextovéPole 5">
            <a:extLst>
              <a:ext uri="{FF2B5EF4-FFF2-40B4-BE49-F238E27FC236}">
                <a16:creationId xmlns:a16="http://schemas.microsoft.com/office/drawing/2014/main" xmlns="" id="{A2F662DF-22D8-4EAD-9210-F40141CE3D78}"/>
              </a:ext>
            </a:extLst>
          </p:cNvPr>
          <p:cNvSpPr txBox="1"/>
          <p:nvPr/>
        </p:nvSpPr>
        <p:spPr>
          <a:xfrm>
            <a:off x="4699000" y="5398294"/>
            <a:ext cx="2794000" cy="230832"/>
          </a:xfrm>
          <a:prstGeom prst="rect">
            <a:avLst/>
          </a:prstGeom>
          <a:noFill/>
        </p:spPr>
        <p:txBody>
          <a:bodyPr wrap="square" rtlCol="0">
            <a:spAutoFit/>
          </a:bodyPr>
          <a:lstStyle/>
          <a:p>
            <a:r>
              <a:rPr lang="cs-CZ" sz="900" dirty="0">
                <a:hlinkClick r:id="rId3" tooltip="http://sk.wikipedia.org/wiki/tanec"/>
              </a:rPr>
              <a:t>Tato fotka</a:t>
            </a:r>
            <a:r>
              <a:rPr lang="cs-CZ" sz="900" dirty="0"/>
              <a:t> od autora Neznámý autor s licencí </a:t>
            </a:r>
            <a:r>
              <a:rPr lang="cs-CZ" sz="900" dirty="0">
                <a:hlinkClick r:id="rId4" tooltip="https://creativecommons.org/licenses/by-sa/3.0/"/>
              </a:rPr>
              <a:t>CC BY-SA</a:t>
            </a:r>
            <a:endParaRPr lang="cs-CZ" sz="900" dirty="0"/>
          </a:p>
        </p:txBody>
      </p:sp>
    </p:spTree>
    <p:extLst>
      <p:ext uri="{BB962C8B-B14F-4D97-AF65-F5344CB8AC3E}">
        <p14:creationId xmlns:p14="http://schemas.microsoft.com/office/powerpoint/2010/main" val="1944844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7F10772-FD1E-45C6-9F35-E071E2882DA9}"/>
              </a:ext>
            </a:extLst>
          </p:cNvPr>
          <p:cNvSpPr>
            <a:spLocks noGrp="1"/>
          </p:cNvSpPr>
          <p:nvPr>
            <p:ph type="title"/>
          </p:nvPr>
        </p:nvSpPr>
        <p:spPr/>
        <p:txBody>
          <a:bodyPr/>
          <a:lstStyle/>
          <a:p>
            <a:pPr algn="ctr"/>
            <a:r>
              <a:rPr lang="cs-CZ" dirty="0"/>
              <a:t>Stupně závažnosti CFS dle Dr. Carrutherse</a:t>
            </a:r>
          </a:p>
        </p:txBody>
      </p:sp>
      <p:sp>
        <p:nvSpPr>
          <p:cNvPr id="3" name="Zástupný obsah 2">
            <a:extLst>
              <a:ext uri="{FF2B5EF4-FFF2-40B4-BE49-F238E27FC236}">
                <a16:creationId xmlns:a16="http://schemas.microsoft.com/office/drawing/2014/main" xmlns="" id="{FC9D8B92-6ABA-44C3-AC07-1A3F9C5B1A03}"/>
              </a:ext>
            </a:extLst>
          </p:cNvPr>
          <p:cNvSpPr>
            <a:spLocks noGrp="1"/>
          </p:cNvSpPr>
          <p:nvPr>
            <p:ph idx="1"/>
          </p:nvPr>
        </p:nvSpPr>
        <p:spPr/>
        <p:txBody>
          <a:bodyPr/>
          <a:lstStyle/>
          <a:p>
            <a:r>
              <a:rPr lang="cs-CZ" dirty="0"/>
              <a:t>Mírný – přibližně padesát procent snížení aktivity</a:t>
            </a:r>
          </a:p>
          <a:p>
            <a:r>
              <a:rPr lang="cs-CZ" dirty="0"/>
              <a:t>Středně závažný – většinou upoután k </a:t>
            </a:r>
            <a:r>
              <a:rPr lang="cs-CZ" dirty="0" smtClean="0"/>
              <a:t>domovu</a:t>
            </a:r>
          </a:p>
          <a:p>
            <a:r>
              <a:rPr lang="cs-CZ" dirty="0" smtClean="0"/>
              <a:t>Vážný – převážně upoután na lůžko</a:t>
            </a:r>
            <a:endParaRPr lang="cs-CZ" dirty="0"/>
          </a:p>
          <a:p>
            <a:r>
              <a:rPr lang="cs-CZ" dirty="0"/>
              <a:t>Velmi vážný – úplně upoután na lůžko, potřebuje pomoc se základními </a:t>
            </a:r>
            <a:r>
              <a:rPr lang="cs-CZ" dirty="0" smtClean="0"/>
              <a:t>činnostmi</a:t>
            </a:r>
          </a:p>
          <a:p>
            <a:endParaRPr lang="cs-CZ" dirty="0"/>
          </a:p>
          <a:p>
            <a:pPr marL="0" indent="0">
              <a:buNone/>
            </a:pPr>
            <a:r>
              <a:rPr lang="cs-CZ" dirty="0" smtClean="0"/>
              <a:t>Stupně jsou však orientační, u většiny pacientů není jasná hranice nebo v čase kolísá.</a:t>
            </a:r>
            <a:endParaRPr lang="cs-CZ" dirty="0"/>
          </a:p>
        </p:txBody>
      </p:sp>
    </p:spTree>
    <p:extLst>
      <p:ext uri="{BB962C8B-B14F-4D97-AF65-F5344CB8AC3E}">
        <p14:creationId xmlns:p14="http://schemas.microsoft.com/office/powerpoint/2010/main" val="3610802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206150E-F68B-42CA-A2F0-C40D692D0BE4}"/>
              </a:ext>
            </a:extLst>
          </p:cNvPr>
          <p:cNvSpPr>
            <a:spLocks noGrp="1"/>
          </p:cNvSpPr>
          <p:nvPr>
            <p:ph type="title"/>
          </p:nvPr>
        </p:nvSpPr>
        <p:spPr/>
        <p:txBody>
          <a:bodyPr/>
          <a:lstStyle/>
          <a:p>
            <a:pPr algn="ctr"/>
            <a:r>
              <a:rPr lang="cs-CZ" dirty="0"/>
              <a:t>Moje zkušenosti s jednotlivými stupni CFS</a:t>
            </a:r>
          </a:p>
        </p:txBody>
      </p:sp>
      <p:sp>
        <p:nvSpPr>
          <p:cNvPr id="3" name="Zástupný obsah 2">
            <a:extLst>
              <a:ext uri="{FF2B5EF4-FFF2-40B4-BE49-F238E27FC236}">
                <a16:creationId xmlns:a16="http://schemas.microsoft.com/office/drawing/2014/main" xmlns="" id="{A140F956-8DC7-439D-A6FB-36E73EA205B1}"/>
              </a:ext>
            </a:extLst>
          </p:cNvPr>
          <p:cNvSpPr>
            <a:spLocks noGrp="1"/>
          </p:cNvSpPr>
          <p:nvPr>
            <p:ph idx="1"/>
          </p:nvPr>
        </p:nvSpPr>
        <p:spPr/>
        <p:txBody>
          <a:bodyPr/>
          <a:lstStyle/>
          <a:p>
            <a:pPr marL="0" indent="0">
              <a:buNone/>
            </a:pPr>
            <a:r>
              <a:rPr lang="cs-CZ" b="1" dirty="0"/>
              <a:t>Sama jsem prošla v nejhorším stadiu obdobím, které jsem trávila výhradně v posteli, po většinu času ve spánku, v bdělém stavu jsem byla jen dvě hodiny denně, na toaletu jsem sama nedošla, později jsem jednou denně někdy po čtyřech lezla do koupelny, někdy jsem neudržela ani hrneček nebo lžíci v ruce a samotný příjem potravy, (často jen Nutridrink, čaj s glukózou nebo dětská přesnídávka) opět silně vyčerpával, někdy nebylo možné potravu přijímat, časté zvracení, velmi mělké dýchání, cítila jsem, že musím šetřit dechem, jinak mi to ani nešlo, jakoby ani na hlubší dech nebyla energie. Zhoršení stavu na několik hodin přinášelo i jen otočení se v posteli nebo posazení se. </a:t>
            </a:r>
            <a:endParaRPr lang="cs-CZ" dirty="0"/>
          </a:p>
        </p:txBody>
      </p:sp>
    </p:spTree>
    <p:extLst>
      <p:ext uri="{BB962C8B-B14F-4D97-AF65-F5344CB8AC3E}">
        <p14:creationId xmlns:p14="http://schemas.microsoft.com/office/powerpoint/2010/main" val="3738645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18C8B36-3B87-4E0F-BECF-99CA87198CFF}"/>
              </a:ext>
            </a:extLst>
          </p:cNvPr>
          <p:cNvSpPr>
            <a:spLocks noGrp="1"/>
          </p:cNvSpPr>
          <p:nvPr>
            <p:ph type="title"/>
          </p:nvPr>
        </p:nvSpPr>
        <p:spPr/>
        <p:txBody>
          <a:bodyPr/>
          <a:lstStyle/>
          <a:p>
            <a:pPr algn="ctr"/>
            <a:r>
              <a:rPr lang="cs-CZ" dirty="0"/>
              <a:t>Moje nejhorší období</a:t>
            </a:r>
          </a:p>
        </p:txBody>
      </p:sp>
      <p:sp>
        <p:nvSpPr>
          <p:cNvPr id="3" name="Zástupný obsah 2">
            <a:extLst>
              <a:ext uri="{FF2B5EF4-FFF2-40B4-BE49-F238E27FC236}">
                <a16:creationId xmlns:a16="http://schemas.microsoft.com/office/drawing/2014/main" xmlns="" id="{EEF6F7D3-06ED-4E1D-898D-CB0C30E6E58E}"/>
              </a:ext>
            </a:extLst>
          </p:cNvPr>
          <p:cNvSpPr>
            <a:spLocks noGrp="1"/>
          </p:cNvSpPr>
          <p:nvPr>
            <p:ph idx="1"/>
          </p:nvPr>
        </p:nvSpPr>
        <p:spPr/>
        <p:txBody>
          <a:bodyPr>
            <a:normAutofit fontScale="92500" lnSpcReduction="10000"/>
          </a:bodyPr>
          <a:lstStyle/>
          <a:p>
            <a:pPr marL="0" indent="0">
              <a:buNone/>
            </a:pPr>
            <a:r>
              <a:rPr lang="cs-CZ" b="1" dirty="0"/>
              <a:t>Stav, kdy jsem nevstávala ani na záchod, trval přibližně půl roku, potom ještě několik let převážně v posteli se zvýšenými teplotami až horečkami, nevolností, bolestmi, hnisavými záněty dýchacích cest, otoky kloubů, kognitivními potížemi, problémy se soustředěním, najednou jsem měla pocit, jakoby přicházela demence. Nemohla bych být ani na vozíku, protože jsem se neudržela vsedě, někdy nebylo možné mne ani nést, neudržela jsem se v náručí, svaly vůbec nespolupracovaly. V nejhorším stavu bylo jasné, že nemohu navštěvovat lékaře ani být v nemocnici, doba přípravy na cestu, </a:t>
            </a:r>
            <a:r>
              <a:rPr lang="cs-CZ" b="1" dirty="0" smtClean="0"/>
              <a:t>pobytu </a:t>
            </a:r>
            <a:r>
              <a:rPr lang="cs-CZ" b="1" dirty="0"/>
              <a:t>v čekárně a strávená vyšetřením mnohonásobně převyšovala dobu, po kterou jsem byla schopná být v bdělém stavu. Zrovna tak za hospitalizace, jakákoliv manipulace s tělem, buzení v době, kdy jsem potřebovala spát, by zhoršovalo </a:t>
            </a:r>
            <a:r>
              <a:rPr lang="cs-CZ" b="1" dirty="0" smtClean="0"/>
              <a:t>stav.</a:t>
            </a:r>
            <a:endParaRPr lang="cs-CZ" dirty="0"/>
          </a:p>
        </p:txBody>
      </p:sp>
    </p:spTree>
    <p:extLst>
      <p:ext uri="{BB962C8B-B14F-4D97-AF65-F5344CB8AC3E}">
        <p14:creationId xmlns:p14="http://schemas.microsoft.com/office/powerpoint/2010/main" val="2302662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6CF07A0-C6E7-42BF-91A3-08575D1D31E8}"/>
              </a:ext>
            </a:extLst>
          </p:cNvPr>
          <p:cNvSpPr>
            <a:spLocks noGrp="1"/>
          </p:cNvSpPr>
          <p:nvPr>
            <p:ph type="title"/>
          </p:nvPr>
        </p:nvSpPr>
        <p:spPr/>
        <p:txBody>
          <a:bodyPr/>
          <a:lstStyle/>
          <a:p>
            <a:pPr algn="ctr"/>
            <a:r>
              <a:rPr lang="cs-CZ" dirty="0"/>
              <a:t>Moje zdroje v nejhorším období</a:t>
            </a:r>
          </a:p>
        </p:txBody>
      </p:sp>
      <p:sp>
        <p:nvSpPr>
          <p:cNvPr id="3" name="Zástupný obsah 2">
            <a:extLst>
              <a:ext uri="{FF2B5EF4-FFF2-40B4-BE49-F238E27FC236}">
                <a16:creationId xmlns:a16="http://schemas.microsoft.com/office/drawing/2014/main" xmlns="" id="{20203EF6-DD7F-461C-B95D-BECC06F9232D}"/>
              </a:ext>
            </a:extLst>
          </p:cNvPr>
          <p:cNvSpPr>
            <a:spLocks noGrp="1"/>
          </p:cNvSpPr>
          <p:nvPr>
            <p:ph idx="1"/>
          </p:nvPr>
        </p:nvSpPr>
        <p:spPr/>
        <p:txBody>
          <a:bodyPr/>
          <a:lstStyle/>
          <a:p>
            <a:pPr marL="0" indent="0">
              <a:buNone/>
            </a:pPr>
            <a:r>
              <a:rPr lang="cs-CZ" b="1" dirty="0"/>
              <a:t>Věřím, že mě udržela silná vůle k životu, což vylučuje depresi, u které naopak vůle a touha žít klesá. Neležela jsem pro to, že se nechci hýbat, ale bylo mi natolik zle, že jsem vstát nemohla, i když jsem si to moc přála, a pokud jsem vstala, neudržela jsem se na nohou, padala, kolabovala, což mne opět zeslabovalo. Přes mnohé náročné obtíže, které měly hodně daleko od běžného života, mi to nebylo lhostejné, věděla i jsem, že chci žít a že i s velkými omezeními mohu být šťastná i mít nějaký přínos pro ostatní. </a:t>
            </a:r>
            <a:endParaRPr lang="cs-CZ" dirty="0"/>
          </a:p>
          <a:p>
            <a:pPr marL="0" indent="0">
              <a:buNone/>
            </a:pPr>
            <a:endParaRPr lang="cs-CZ" dirty="0"/>
          </a:p>
        </p:txBody>
      </p:sp>
    </p:spTree>
    <p:extLst>
      <p:ext uri="{BB962C8B-B14F-4D97-AF65-F5344CB8AC3E}">
        <p14:creationId xmlns:p14="http://schemas.microsoft.com/office/powerpoint/2010/main" val="903207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1E6D258-FF71-4514-BDFB-7AF68E24E07B}"/>
              </a:ext>
            </a:extLst>
          </p:cNvPr>
          <p:cNvSpPr>
            <a:spLocks noGrp="1"/>
          </p:cNvSpPr>
          <p:nvPr>
            <p:ph type="title"/>
          </p:nvPr>
        </p:nvSpPr>
        <p:spPr/>
        <p:txBody>
          <a:bodyPr/>
          <a:lstStyle/>
          <a:p>
            <a:pPr algn="ctr"/>
            <a:r>
              <a:rPr lang="cs-CZ" dirty="0"/>
              <a:t>Moje zážitky a zkušenosti při vynořování se z nejhoršího</a:t>
            </a:r>
          </a:p>
        </p:txBody>
      </p:sp>
      <p:sp>
        <p:nvSpPr>
          <p:cNvPr id="3" name="Zástupný obsah 2">
            <a:extLst>
              <a:ext uri="{FF2B5EF4-FFF2-40B4-BE49-F238E27FC236}">
                <a16:creationId xmlns:a16="http://schemas.microsoft.com/office/drawing/2014/main" xmlns="" id="{38EAD50D-E317-478C-8506-21EECA37DF7E}"/>
              </a:ext>
            </a:extLst>
          </p:cNvPr>
          <p:cNvSpPr>
            <a:spLocks noGrp="1"/>
          </p:cNvSpPr>
          <p:nvPr>
            <p:ph idx="1"/>
          </p:nvPr>
        </p:nvSpPr>
        <p:spPr/>
        <p:txBody>
          <a:bodyPr>
            <a:normAutofit fontScale="92500" lnSpcReduction="10000"/>
          </a:bodyPr>
          <a:lstStyle/>
          <a:p>
            <a:pPr marL="0" indent="0">
              <a:buNone/>
            </a:pPr>
            <a:r>
              <a:rPr lang="cs-CZ" b="1" dirty="0"/>
              <a:t>Když už jsem mohla opouštět lůžko, i když minimálně, často jsem kolabovala kdekoli i v ordinacích, jedna sestřička nevěřila, že nemůžu stát ani chviličku, až doopravdy spadla, pak i jen při zvednutí paží…, několikrát jsem u lékaře ležela až do konce jeho ordinační doby a nevstala jsem pro to, že by to bylo lepší, ale ze strachu z hospitalizace jsem zmobilizovala malinko energie a někde za rohem ležela dál. Na cestách i krátkých, ležela jsem mnohdy někde tři hodiny, než jsem se mohla vrátit, v létě na lavičkách, v zimě, kdekoli jsem se mohla i nouzově uchýlit, a to i když mne někdo vezl, musela jsem se stabilizovat, abych byla schopná i převozu, který mi rovněž nedělal dobře, a následovalo zhoršení. Přitom jsem pořád myslela na to, že příští týden se už vrátím do práce. Kdybych byla hypochondr, další a další vyšetřování bych si užívala.</a:t>
            </a:r>
            <a:endParaRPr lang="cs-CZ" dirty="0"/>
          </a:p>
          <a:p>
            <a:pPr marL="0" indent="0">
              <a:buNone/>
            </a:pPr>
            <a:endParaRPr lang="cs-CZ" dirty="0"/>
          </a:p>
        </p:txBody>
      </p:sp>
    </p:spTree>
    <p:extLst>
      <p:ext uri="{BB962C8B-B14F-4D97-AF65-F5344CB8AC3E}">
        <p14:creationId xmlns:p14="http://schemas.microsoft.com/office/powerpoint/2010/main" val="919115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37E1501-CD79-4210-B00A-8D891CE3F5A3}"/>
              </a:ext>
            </a:extLst>
          </p:cNvPr>
          <p:cNvSpPr>
            <a:spLocks noGrp="1"/>
          </p:cNvSpPr>
          <p:nvPr>
            <p:ph type="title"/>
          </p:nvPr>
        </p:nvSpPr>
        <p:spPr/>
        <p:txBody>
          <a:bodyPr/>
          <a:lstStyle/>
          <a:p>
            <a:pPr algn="ctr"/>
            <a:r>
              <a:rPr lang="cs-CZ" dirty="0"/>
              <a:t>Moje zkušenosti s léčbou</a:t>
            </a:r>
          </a:p>
        </p:txBody>
      </p:sp>
      <p:sp>
        <p:nvSpPr>
          <p:cNvPr id="3" name="Zástupný obsah 2">
            <a:extLst>
              <a:ext uri="{FF2B5EF4-FFF2-40B4-BE49-F238E27FC236}">
                <a16:creationId xmlns:a16="http://schemas.microsoft.com/office/drawing/2014/main" xmlns="" id="{9D0C700C-0874-48F9-890F-02A9196278CD}"/>
              </a:ext>
            </a:extLst>
          </p:cNvPr>
          <p:cNvSpPr>
            <a:spLocks noGrp="1"/>
          </p:cNvSpPr>
          <p:nvPr>
            <p:ph idx="1"/>
          </p:nvPr>
        </p:nvSpPr>
        <p:spPr/>
        <p:txBody>
          <a:bodyPr/>
          <a:lstStyle/>
          <a:p>
            <a:pPr marL="0" indent="0">
              <a:buNone/>
            </a:pPr>
            <a:r>
              <a:rPr lang="cs-CZ" b="1" u="sng" dirty="0"/>
              <a:t>Neprezentuji čisté typické CFS</a:t>
            </a:r>
            <a:r>
              <a:rPr lang="cs-CZ" b="1" dirty="0"/>
              <a:t>. Nejistota diagnózy, dlouho mi nikdo nedokázal říct, co se vlastně děje, až později jsem zjistila, že </a:t>
            </a:r>
            <a:r>
              <a:rPr lang="cs-CZ" b="1" u="sng" dirty="0"/>
              <a:t>stav mimo jiné odpovídal a nadále odpovídá diagnostickým kritériím pro ME/CFS, a to téměř všem. Selhal nejdůležitější princip léčby, což je zajištění klidového režimu</a:t>
            </a:r>
            <a:r>
              <a:rPr lang="cs-CZ" b="1" dirty="0"/>
              <a:t>, žádný lékař mě nenabádal k více odpočinku trvale v životosprávě, až si to organismus sám vynutil, později už ani nebylo možné nic než odpočinek a i tak se vyčerpanost ještě dál prohlubovala</a:t>
            </a:r>
            <a:r>
              <a:rPr lang="cs-CZ" b="1" dirty="0" smtClean="0"/>
              <a:t>.  Léčbu kromě tlumení bolestí, hypnotik, antibiotik a infuzí s B12 mi klasická medicína nedokázala nabídnout.</a:t>
            </a:r>
            <a:endParaRPr lang="cs-CZ" dirty="0"/>
          </a:p>
          <a:p>
            <a:pPr marL="0" indent="0">
              <a:buNone/>
            </a:pPr>
            <a:endParaRPr lang="cs-CZ" dirty="0"/>
          </a:p>
        </p:txBody>
      </p:sp>
    </p:spTree>
    <p:extLst>
      <p:ext uri="{BB962C8B-B14F-4D97-AF65-F5344CB8AC3E}">
        <p14:creationId xmlns:p14="http://schemas.microsoft.com/office/powerpoint/2010/main" val="3570956549"/>
      </p:ext>
    </p:extLst>
  </p:cSld>
  <p:clrMapOvr>
    <a:masterClrMapping/>
  </p:clrMapOvr>
</p:sld>
</file>

<file path=ppt/theme/theme1.xml><?xml version="1.0" encoding="utf-8"?>
<a:theme xmlns:a="http://schemas.openxmlformats.org/drawingml/2006/main" name="Motiv Office">
  <a:themeElements>
    <a:clrScheme name="Zelená">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1869</TotalTime>
  <Words>1112</Words>
  <Application>Microsoft Office PowerPoint</Application>
  <PresentationFormat>Vlastní</PresentationFormat>
  <Paragraphs>77</Paragraphs>
  <Slides>30</Slides>
  <Notes>0</Notes>
  <HiddenSlides>0</HiddenSlides>
  <MMClips>0</MMClips>
  <ScaleCrop>false</ScaleCrop>
  <HeadingPairs>
    <vt:vector size="4" baseType="variant">
      <vt:variant>
        <vt:lpstr>Motiv</vt:lpstr>
      </vt:variant>
      <vt:variant>
        <vt:i4>1</vt:i4>
      </vt:variant>
      <vt:variant>
        <vt:lpstr>Nadpisy snímků</vt:lpstr>
      </vt:variant>
      <vt:variant>
        <vt:i4>30</vt:i4>
      </vt:variant>
    </vt:vector>
  </HeadingPairs>
  <TitlesOfParts>
    <vt:vector size="31" baseType="lpstr">
      <vt:lpstr>Motiv Office</vt:lpstr>
      <vt:lpstr>Zkušenost pacienta s ME/CFS</vt:lpstr>
      <vt:lpstr>Úvodem </vt:lpstr>
      <vt:lpstr>Můj momentální stav </vt:lpstr>
      <vt:lpstr>Stupně závažnosti CFS dle Dr. Carrutherse</vt:lpstr>
      <vt:lpstr>Moje zkušenosti s jednotlivými stupni CFS</vt:lpstr>
      <vt:lpstr>Moje nejhorší období</vt:lpstr>
      <vt:lpstr>Moje zdroje v nejhorším období</vt:lpstr>
      <vt:lpstr>Moje zážitky a zkušenosti při vynořování se z nejhoršího</vt:lpstr>
      <vt:lpstr>Moje zkušenosti s léčbou</vt:lpstr>
      <vt:lpstr>Vyšetření prokázala</vt:lpstr>
      <vt:lpstr>Závěry lékařů v mém nejhorším období</vt:lpstr>
      <vt:lpstr>Co vylučuje, že všechno způsobila borelióza nebo další přidružené diagnózy </vt:lpstr>
      <vt:lpstr>Vývoj chronického onemocnění od začátku</vt:lpstr>
      <vt:lpstr>Fáze smiřování</vt:lpstr>
      <vt:lpstr>Úvaha o hospici</vt:lpstr>
      <vt:lpstr>Riziko zahrnutí pod psychiatrickou diagnózu </vt:lpstr>
      <vt:lpstr>Z čeho usuzuji, že symptomy nespadají pod psychiatrickou diagnózu</vt:lpstr>
      <vt:lpstr>Moje zkušenosti a obavy z kontaktu se zdravotním systémem</vt:lpstr>
      <vt:lpstr>Rizika těhotenství s CFS </vt:lpstr>
      <vt:lpstr>Průběh mého těhotenství</vt:lpstr>
      <vt:lpstr>Porod</vt:lpstr>
      <vt:lpstr>Těhotenství a porod - shrnutí</vt:lpstr>
      <vt:lpstr>Riziko sociální izolace</vt:lpstr>
      <vt:lpstr>Rodina s chronicky nemocným</vt:lpstr>
      <vt:lpstr>Můj vzkaz</vt:lpstr>
      <vt:lpstr>Můj vzkaz</vt:lpstr>
      <vt:lpstr>Můj vzkaz</vt:lpstr>
      <vt:lpstr>Proměna hodnotového žebříčku</vt:lpstr>
      <vt:lpstr>Shrnutí pro lékaře - co mít na paměti při podezření na ME/CFS</vt:lpstr>
      <vt:lpstr>Děkujeme a přejeme hezké neunavené dny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Zkušenost pacienta s CFS</dc:title>
  <dc:creator>Petr Šouba</dc:creator>
  <cp:lastModifiedBy>Aňu</cp:lastModifiedBy>
  <cp:revision>35</cp:revision>
  <cp:lastPrinted>2020-02-25T22:53:15Z</cp:lastPrinted>
  <dcterms:created xsi:type="dcterms:W3CDTF">2020-02-25T19:49:44Z</dcterms:created>
  <dcterms:modified xsi:type="dcterms:W3CDTF">2020-03-06T17:54:48Z</dcterms:modified>
</cp:coreProperties>
</file>