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8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83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97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09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3056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14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350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60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28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95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86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74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55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82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93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9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60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24535F-485C-4616-BFD8-A65AC726E378}" type="datetimeFigureOut">
              <a:rPr lang="cs-CZ" smtClean="0"/>
              <a:pPr/>
              <a:t>26.02.2020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8438-F8C6-4B7F-B0F9-04F5662A4E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832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etrsouba@seznam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123103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9EE66-63C0-42A1-B06B-7F728414F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Typické tendence - reakce na chronické onemocnění</a:t>
            </a:r>
            <a:br>
              <a:rPr lang="cs-CZ" sz="3600" b="1" dirty="0"/>
            </a:br>
            <a:r>
              <a:rPr lang="cs-CZ" sz="3600" b="1" dirty="0"/>
              <a:t>se specifikací pro nemoc bez jasné etiologie a obtížně konkretizovaného obrazu i prognózy</a:t>
            </a:r>
            <a:br>
              <a:rPr lang="cs-CZ" sz="3600" b="1" dirty="0"/>
            </a:br>
            <a:r>
              <a:rPr lang="cs-CZ" sz="3600" b="1" dirty="0"/>
              <a:t>Vymezení proti psychiatrizaci CFS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F197D3-B170-4AAB-9D12-A3028FB5C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1424637"/>
          </a:xfrm>
        </p:spPr>
        <p:txBody>
          <a:bodyPr>
            <a:normAutofit fontScale="85000" lnSpcReduction="10000"/>
          </a:bodyPr>
          <a:lstStyle/>
          <a:p>
            <a:endParaRPr lang="cs-CZ" sz="3200" dirty="0"/>
          </a:p>
          <a:p>
            <a:r>
              <a:rPr lang="cs-CZ" sz="3100" dirty="0"/>
              <a:t>PhDr. Petr Šouba – manžel nemocné</a:t>
            </a:r>
          </a:p>
          <a:p>
            <a:r>
              <a:rPr lang="cs-CZ" sz="2100" dirty="0"/>
              <a:t>(</a:t>
            </a:r>
            <a:r>
              <a:rPr lang="cs-CZ" sz="2100" dirty="0" err="1">
                <a:hlinkClick r:id="rId2"/>
              </a:rPr>
              <a:t>petrsouba</a:t>
            </a:r>
            <a:r>
              <a:rPr lang="cs-CZ" sz="2100" dirty="0">
                <a:hlinkClick r:id="rId2"/>
              </a:rPr>
              <a:t>@seznam.</a:t>
            </a:r>
            <a:r>
              <a:rPr lang="cs-CZ" sz="2100" dirty="0" err="1">
                <a:hlinkClick r:id="rId2"/>
              </a:rPr>
              <a:t>cz</a:t>
            </a:r>
            <a:r>
              <a:rPr lang="cs-CZ" sz="2100" dirty="0"/>
              <a:t>)</a:t>
            </a:r>
            <a:r>
              <a:rPr lang="cs-CZ" sz="2800" dirty="0"/>
              <a:t>    - </a:t>
            </a:r>
            <a:r>
              <a:rPr lang="cs-CZ" sz="2200" dirty="0"/>
              <a:t>klinický psycholog, psychoterapeut</a:t>
            </a:r>
          </a:p>
        </p:txBody>
      </p:sp>
    </p:spTree>
    <p:extLst>
      <p:ext uri="{BB962C8B-B14F-4D97-AF65-F5344CB8AC3E}">
        <p14:creationId xmlns:p14="http://schemas.microsoft.com/office/powerpoint/2010/main" val="14301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4C497-A6D6-42A7-8036-F3E9DA1C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Hypochondrie x CFS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B3E0E3-656A-48AE-BD92-C06F2FB3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Hypochondrie</a:t>
            </a:r>
          </a:p>
          <a:p>
            <a:r>
              <a:rPr lang="cs-CZ" dirty="0"/>
              <a:t>Přetrvávající obava a nutkavé zaobírání a identifikování symptomů konkrétního, zpravidla život ohrožujícího onemocnění.</a:t>
            </a:r>
          </a:p>
          <a:p>
            <a:r>
              <a:rPr lang="cs-CZ" dirty="0"/>
              <a:t>V pozadí mechanismus projekce vnitřně neintegrovaných „zlých“  vnitřních aspektů do somatického schématu.</a:t>
            </a:r>
          </a:p>
          <a:p>
            <a:pPr marL="0" indent="0">
              <a:buNone/>
            </a:pPr>
            <a:r>
              <a:rPr lang="cs-CZ" b="1" dirty="0"/>
              <a:t>CFS</a:t>
            </a:r>
          </a:p>
          <a:p>
            <a:r>
              <a:rPr lang="cs-CZ" dirty="0"/>
              <a:t>Nebývá přítomnost obav z život ohrožujícího onemocnění, spíše potřeba zjistit příčiny</a:t>
            </a:r>
          </a:p>
          <a:p>
            <a:r>
              <a:rPr lang="cs-CZ" dirty="0"/>
              <a:t>Bez smysluplného psychodynamického pozadí</a:t>
            </a:r>
          </a:p>
        </p:txBody>
      </p:sp>
    </p:spTree>
    <p:extLst>
      <p:ext uri="{BB962C8B-B14F-4D97-AF65-F5344CB8AC3E}">
        <p14:creationId xmlns:p14="http://schemas.microsoft.com/office/powerpoint/2010/main" val="303700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12D9C-527B-4FB0-9268-91844112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Neurastenie x CFS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ADB9F-24FE-4C46-A6DE-0AC474C1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163" y="196015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Neurastenie</a:t>
            </a:r>
            <a:r>
              <a:rPr lang="cs-CZ" dirty="0"/>
              <a:t> (jako specifická forma tradiční neurotické poruchy).</a:t>
            </a:r>
          </a:p>
          <a:p>
            <a:r>
              <a:rPr lang="cs-CZ" dirty="0"/>
              <a:t>Nervová slabost, střídání podrážděnosti a únavy, emocionální nestabilita, vegetativní potíže, bolesti hlavy</a:t>
            </a:r>
          </a:p>
          <a:p>
            <a:r>
              <a:rPr lang="cs-CZ" dirty="0"/>
              <a:t>Jedná se o konstituční záležitost, na pozadí možný perzistující vnitřní konflikt s neschopností přiklonit se k jedné straně řešení.</a:t>
            </a:r>
          </a:p>
          <a:p>
            <a:pPr marL="0" indent="0">
              <a:buNone/>
            </a:pPr>
            <a:r>
              <a:rPr lang="cs-CZ" b="1" dirty="0"/>
              <a:t>CFS</a:t>
            </a:r>
          </a:p>
          <a:p>
            <a:r>
              <a:rPr lang="cs-CZ" dirty="0"/>
              <a:t>Vedle příznaků vyčerpanosti a únavy četné somatické potíže (zvýšené teploty, bolesti kloubů, svalů po mírné námaze)</a:t>
            </a:r>
          </a:p>
          <a:p>
            <a:r>
              <a:rPr lang="cs-CZ" dirty="0"/>
              <a:t>Zpravidla po období průměrného fungování, s přiměřenou duševní odolností vůči zátěži</a:t>
            </a:r>
          </a:p>
        </p:txBody>
      </p:sp>
    </p:spTree>
    <p:extLst>
      <p:ext uri="{BB962C8B-B14F-4D97-AF65-F5344CB8AC3E}">
        <p14:creationId xmlns:p14="http://schemas.microsoft.com/office/powerpoint/2010/main" val="243684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7835D-A914-4A7B-B9EE-86CBD4EE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Münchausenův syndrom x CFS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BD34-3D33-435B-87C3-A543C9D4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Münchausenův syndrom</a:t>
            </a:r>
          </a:p>
          <a:p>
            <a:r>
              <a:rPr lang="cs-CZ" dirty="0"/>
              <a:t>Předstírání potíží za účelem získání pozornosti</a:t>
            </a:r>
          </a:p>
          <a:p>
            <a:r>
              <a:rPr lang="cs-CZ" dirty="0"/>
              <a:t>V pozadí často nevědomý pocit viny a návštěvy lékaře jako forma sebe trestání</a:t>
            </a:r>
          </a:p>
          <a:p>
            <a:pPr marL="0" indent="0">
              <a:buNone/>
            </a:pPr>
            <a:r>
              <a:rPr lang="cs-CZ" b="1" dirty="0"/>
              <a:t>CFS</a:t>
            </a:r>
          </a:p>
          <a:p>
            <a:r>
              <a:rPr lang="cs-CZ" dirty="0"/>
              <a:t>Návštěvy lékařů (mnohdy viz. uvedené důvody) velmi nepopulární, často až po dlouhé době trvání potíží.</a:t>
            </a:r>
          </a:p>
          <a:p>
            <a:r>
              <a:rPr lang="cs-CZ" dirty="0"/>
              <a:t>V pozadí spíše obavy z nedůvěry….</a:t>
            </a:r>
          </a:p>
        </p:txBody>
      </p:sp>
    </p:spTree>
    <p:extLst>
      <p:ext uri="{BB962C8B-B14F-4D97-AF65-F5344CB8AC3E}">
        <p14:creationId xmlns:p14="http://schemas.microsoft.com/office/powerpoint/2010/main" val="117406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Simplexní schizofrenie,  postpsychotický a postfarmakologický defekt x CFS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Simplexní schizofrenie </a:t>
            </a:r>
          </a:p>
          <a:p>
            <a:r>
              <a:rPr lang="cs-CZ" dirty="0"/>
              <a:t>Plíživý nástup, zpravidla postupná dezintegrace osobnosti (ztráta soudnosti, sociálního odhadu, smyslu pro realitu, afektivní nestabilita..), nástup negativních příznaků (typické i pro postpsychotický a postfarmakologický defekt): narušení kognitivních schopností, ztráta vitality, zájmu o svět…</a:t>
            </a:r>
          </a:p>
          <a:p>
            <a:pPr>
              <a:buNone/>
            </a:pPr>
            <a:r>
              <a:rPr lang="cs-CZ" b="1" dirty="0"/>
              <a:t>CFS</a:t>
            </a:r>
          </a:p>
          <a:p>
            <a:r>
              <a:rPr lang="cs-CZ" dirty="0"/>
              <a:t>Poměrně rychlý nástup, osobnost zůstává integrovaná, včetně zájmu, kognitivní schopnosti narušeny pouze epizodicky, zpravidla v důsledku vyčerpání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8EA86-168C-4AED-98DB-6D2E9399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746E7FB-16F6-416D-B95F-C8C076B49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75035" y="2052638"/>
            <a:ext cx="6403706" cy="4195762"/>
          </a:xfrm>
        </p:spPr>
      </p:pic>
    </p:spTree>
    <p:extLst>
      <p:ext uri="{BB962C8B-B14F-4D97-AF65-F5344CB8AC3E}">
        <p14:creationId xmlns:p14="http://schemas.microsoft.com/office/powerpoint/2010/main" val="341799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2DD16-A593-4A37-8A4F-CD943623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5 fází vyrovnání se s dlouhodobou nemocí dle Elisabeth Kübler-Rossové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9788B-FF90-4BDD-AAC1-0F9B5BF0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</a:t>
            </a:r>
            <a:r>
              <a:rPr lang="cs-CZ" b="1" dirty="0"/>
              <a:t>Negace, popírání</a:t>
            </a:r>
          </a:p>
          <a:p>
            <a:r>
              <a:rPr lang="cs-CZ" dirty="0"/>
              <a:t>2. Agrese, hněv, vzpoura</a:t>
            </a:r>
          </a:p>
          <a:p>
            <a:r>
              <a:rPr lang="cs-CZ" dirty="0"/>
              <a:t>3. Smlouvání, vyjednávání</a:t>
            </a:r>
          </a:p>
          <a:p>
            <a:r>
              <a:rPr lang="cs-CZ" dirty="0"/>
              <a:t>4. Deprese, smutek</a:t>
            </a:r>
          </a:p>
          <a:p>
            <a:r>
              <a:rPr lang="cs-CZ" dirty="0"/>
              <a:t>5. Smíření, souhlas</a:t>
            </a:r>
          </a:p>
          <a:p>
            <a:r>
              <a:rPr lang="cs-CZ" dirty="0"/>
              <a:t>V ideálním případě nalezení smyslu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Riziko uvíznutí v kterékoliv fázi</a:t>
            </a:r>
          </a:p>
        </p:txBody>
      </p:sp>
    </p:spTree>
    <p:extLst>
      <p:ext uri="{BB962C8B-B14F-4D97-AF65-F5344CB8AC3E}">
        <p14:creationId xmlns:p14="http://schemas.microsoft.com/office/powerpoint/2010/main" val="125023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6E3D5-8BD1-4CC6-AC27-E7C064D2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Specifika vyrovnání se s dlouhodobou nemocí s nejasnou etiologií a obtížně identifikovatelným obrazem nemoci s ohledem na sociální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6064B9-8535-41FB-8905-0DBE27DB4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1. Snaha vyléčit nemoc</a:t>
            </a:r>
          </a:p>
          <a:p>
            <a:r>
              <a:rPr lang="cs-CZ" dirty="0"/>
              <a:t>2. Hrubé popírání, ignorování, snaha o překonání</a:t>
            </a:r>
          </a:p>
          <a:p>
            <a:r>
              <a:rPr lang="cs-CZ" dirty="0"/>
              <a:t>3. Jemné popírání –hledání banálních logických vysvětlení, víra v dočasnost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i="1" dirty="0"/>
              <a:t>V daných fázích zůstává zpravidla nemocný velmi dlouho</a:t>
            </a:r>
            <a:endParaRPr lang="cs-CZ" dirty="0"/>
          </a:p>
          <a:p>
            <a:r>
              <a:rPr lang="cs-CZ" dirty="0"/>
              <a:t>4. Neochotné připouštění faktu nemoci, hledání odpovědí, frustrace z nepochopení </a:t>
            </a:r>
          </a:p>
          <a:p>
            <a:r>
              <a:rPr lang="cs-CZ" dirty="0"/>
              <a:t>5. Zloba (na sebe i okolí), hledání „viníka“, pocity nespravedlnosti, závistivé srovnávání, zoufalství, rozčarování z reakcí okolí i zdravotníků (okolí zpravidla ještě dlouho popírá) potřeba a snaha o obhajování a dokazování svých potíží</a:t>
            </a:r>
          </a:p>
          <a:p>
            <a:r>
              <a:rPr lang="cs-CZ" dirty="0"/>
              <a:t>6. Pochybnosti (o pravdivosti svého prožívání, o vlastní hodnotě),  bezradnost, sklouzávání do depresivního prožívání</a:t>
            </a:r>
          </a:p>
          <a:p>
            <a:r>
              <a:rPr lang="cs-CZ" dirty="0"/>
              <a:t>7. Nacházení způsobu zacházení s limity = pozvolné smiřování se skutečností nemoci, únava z neustálé nutnosti obhajování, rezignace na možnost pomoci a porozumění, nedůvěra v sociální vztahy, redukce sociálních kontaktů</a:t>
            </a:r>
          </a:p>
          <a:p>
            <a:r>
              <a:rPr lang="cs-CZ" dirty="0"/>
              <a:t>8. Přestavba hodnot,  nalezení smyslu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b="1" i="1" dirty="0"/>
              <a:t>Zvýšené riziko uvíznutí v některé z prvních 6ti fází</a:t>
            </a:r>
          </a:p>
          <a:p>
            <a:endParaRPr lang="cs-CZ" i="1" dirty="0"/>
          </a:p>
          <a:p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2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E7250-05CF-4E4A-BFD2-AF1012C5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/>
              <a:t>Typické fáze reakcí  partnerů, či blízkého okolí na blízkého člověka s dlouhodobým onemocněním s nejasnou etiologií a obrazem nemoci</a:t>
            </a:r>
            <a:r>
              <a:rPr lang="cs-CZ" dirty="0"/>
              <a:t>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76331-56D6-47AC-8A03-577CA132E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Snaha vyléčit nemoc – mobilizace přechodné podpory</a:t>
            </a:r>
          </a:p>
          <a:p>
            <a:r>
              <a:rPr lang="cs-CZ" dirty="0"/>
              <a:t>2. Hrubé popření (často spojené s obviňováním nemocného a tlakem k překonávání = projekce vlastní agrese coby instinktivní reakce na překonání překážek)</a:t>
            </a:r>
          </a:p>
          <a:p>
            <a:r>
              <a:rPr lang="cs-CZ" dirty="0"/>
              <a:t>3. Jemné popření (často spojené s ignorováním, bagatelizací potíží, despektem a skrytým, často nevědomým ponižováním = projekce vlastního pocitu bezradnosti, selhání)</a:t>
            </a:r>
          </a:p>
          <a:p>
            <a:r>
              <a:rPr lang="cs-CZ" dirty="0"/>
              <a:t>4. Neochotné připouštění faktu nemoci, bilancování vlastních možností</a:t>
            </a:r>
          </a:p>
          <a:p>
            <a:r>
              <a:rPr lang="cs-CZ" dirty="0"/>
              <a:t>5. Tendence k  úniku (u pacientů s RS nad 50% žen opouští nemocné muže, nad 75% mužů opouští nemocné ženy) – </a:t>
            </a:r>
            <a:r>
              <a:rPr lang="cs-CZ" i="1" dirty="0"/>
              <a:t>vedle legitimního zaleknutí se konfrontace s výrazně život omezující situací přítomny nesmírně kreativní formy alibizace</a:t>
            </a:r>
          </a:p>
          <a:p>
            <a:r>
              <a:rPr lang="cs-CZ" dirty="0"/>
              <a:t>6., 7., 8. v optimálním případě podobně jako u nemocného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b="1" i="1" dirty="0"/>
              <a:t>Extrémně z výšené riziko uvíznutí v některé z prvních 4 fází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5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EF2EC-E0F5-46F6-B416-11726069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>Fáze (variace) přístupu lékaře k člověku s dlouhodobým onemocněním s nejasnou etiologií, prognózou a obrazem nemoci</a:t>
            </a:r>
            <a:r>
              <a:rPr lang="cs-CZ" dirty="0"/>
              <a:t>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B50FC-7965-4763-B63F-BA67F623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1. Mobilizace pomoci, snaha vyléčit nemoc –  podrobná vyšetření, farmakoterapie, v</a:t>
            </a:r>
            <a:r>
              <a:rPr lang="cs-CZ" i="1" dirty="0"/>
              <a:t> rámci vztahu lékař – nemocný často komplementární nastavení bezmocné dítě – mocný rodič</a:t>
            </a:r>
          </a:p>
          <a:p>
            <a:r>
              <a:rPr lang="cs-CZ" dirty="0"/>
              <a:t>2. Hrubé popření (</a:t>
            </a:r>
            <a:r>
              <a:rPr lang="cs-CZ" b="1" dirty="0"/>
              <a:t>psychiatrizace</a:t>
            </a:r>
            <a:r>
              <a:rPr lang="cs-CZ" dirty="0"/>
              <a:t>, obvinění ze simulace) </a:t>
            </a:r>
            <a:r>
              <a:rPr lang="cs-CZ" i="1" dirty="0"/>
              <a:t> může vyplývat z uvedené nevědomé konstelace jako obrana proti pocitu „rodičovského selhání“</a:t>
            </a:r>
          </a:p>
          <a:p>
            <a:r>
              <a:rPr lang="cs-CZ" dirty="0"/>
              <a:t>3. Jemné popření (bagatelizace a zpochybňování potíží, despekt, skryté ponižování = projekce vlastního pocitu bezradnosti, selhání)</a:t>
            </a:r>
          </a:p>
          <a:p>
            <a:r>
              <a:rPr lang="cs-CZ" dirty="0"/>
              <a:t>4. Neochotné připouštění spojené s konfrontací s vlastními ambicemi a sebeobrazem </a:t>
            </a:r>
          </a:p>
          <a:p>
            <a:r>
              <a:rPr lang="cs-CZ" dirty="0"/>
              <a:t>5. Tendence k úniku (odesílání k jiným specialistům)</a:t>
            </a:r>
          </a:p>
          <a:p>
            <a:r>
              <a:rPr lang="cs-CZ" dirty="0"/>
              <a:t>6. Plné připuštění a otevřené přiznání limitů svých a klasické medicíny, podpůrná léčba a otevřenost novým poznatkům na daném poli.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77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E252E-8F4D-42E6-86D5-9B598421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možné formy „popření“ v podobě psychiatrizace u CFS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017E4-B061-4C72-BD64-6EE8E592B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Deprese </a:t>
            </a:r>
          </a:p>
          <a:p>
            <a:r>
              <a:rPr lang="cs-CZ" dirty="0"/>
              <a:t>Psychosomatická porucha</a:t>
            </a:r>
          </a:p>
          <a:p>
            <a:r>
              <a:rPr lang="cs-CZ" dirty="0"/>
              <a:t>Hysterie (konverzní poruchy)</a:t>
            </a:r>
          </a:p>
          <a:p>
            <a:r>
              <a:rPr lang="cs-CZ" dirty="0"/>
              <a:t>Hypochondrie</a:t>
            </a:r>
          </a:p>
          <a:p>
            <a:r>
              <a:rPr lang="cs-CZ" dirty="0"/>
              <a:t>Neurastenie</a:t>
            </a:r>
          </a:p>
          <a:p>
            <a:r>
              <a:rPr lang="cs-CZ" dirty="0"/>
              <a:t> Münchausenův syndrom</a:t>
            </a:r>
          </a:p>
          <a:p>
            <a:r>
              <a:rPr lang="cs-CZ" dirty="0"/>
              <a:t>Simplexní schizofrenie, postpsychotický a postfarmakologický defekt</a:t>
            </a:r>
          </a:p>
        </p:txBody>
      </p:sp>
    </p:spTree>
    <p:extLst>
      <p:ext uri="{BB962C8B-B14F-4D97-AF65-F5344CB8AC3E}">
        <p14:creationId xmlns:p14="http://schemas.microsoft.com/office/powerpoint/2010/main" val="111301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27AEA-7725-4124-A3BB-6D6924A1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553"/>
            <a:ext cx="10515600" cy="1177072"/>
          </a:xfrm>
        </p:spPr>
        <p:txBody>
          <a:bodyPr/>
          <a:lstStyle/>
          <a:p>
            <a:pPr algn="ctr"/>
            <a:r>
              <a:rPr lang="cs-CZ" dirty="0"/>
              <a:t>Deprese x CFS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D69EC-EED4-45EC-8F0B-109C5083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Deprese</a:t>
            </a:r>
          </a:p>
          <a:p>
            <a:r>
              <a:rPr lang="cs-CZ" dirty="0"/>
              <a:t> Narušení volních složek, </a:t>
            </a:r>
          </a:p>
          <a:p>
            <a:r>
              <a:rPr lang="cs-CZ" dirty="0"/>
              <a:t>Ztráta vitality a chuti do života projevující se ve všech oblastech: jídlo (nechutenství), spánek (nutkavé sebeobviňující myšlenky),  por. koncentrace pozornosti (únava převážně psychická)</a:t>
            </a:r>
          </a:p>
          <a:p>
            <a:r>
              <a:rPr lang="cs-CZ" dirty="0"/>
              <a:t>Večer zpravidla dochází k úlevě </a:t>
            </a:r>
          </a:p>
          <a:p>
            <a:r>
              <a:rPr lang="cs-CZ" dirty="0"/>
              <a:t>Před propuknutím se může projevovat somatickými symptomy, zpravidla bolesti (břicha, zad…)  Přes existenci chronických dlouhodobých forem zpravidla ústup do půl roku </a:t>
            </a:r>
          </a:p>
          <a:p>
            <a:r>
              <a:rPr lang="cs-CZ" dirty="0"/>
              <a:t>V oblasti prožívání:  pochybnosti o vlastní hodnotě, obavy z opuštění, ztráta pocitu smyslu</a:t>
            </a:r>
          </a:p>
          <a:p>
            <a:pPr marL="0" indent="0">
              <a:buNone/>
            </a:pPr>
            <a:r>
              <a:rPr lang="cs-CZ" b="1" dirty="0"/>
              <a:t>CFS</a:t>
            </a:r>
          </a:p>
          <a:p>
            <a:r>
              <a:rPr lang="cs-CZ" dirty="0"/>
              <a:t>Z počátku naopak typická vysoká invence a zaangažovanost v hledání řešení</a:t>
            </a:r>
          </a:p>
          <a:p>
            <a:r>
              <a:rPr lang="cs-CZ" dirty="0"/>
              <a:t>Únava typicky jako fyzická vyčerpanost, poruchy koncentrace, spánku jako důsledek neurologického vyčerpání.</a:t>
            </a:r>
          </a:p>
          <a:p>
            <a:r>
              <a:rPr lang="cs-CZ" dirty="0"/>
              <a:t>Velmi individuálně rozložená funkční období během dne</a:t>
            </a:r>
          </a:p>
          <a:p>
            <a:r>
              <a:rPr lang="cs-CZ" dirty="0"/>
              <a:t>Symptomatika převážně vegetativní, dlouhodobá (roky) – depresivní prožívání jako důsledek</a:t>
            </a:r>
          </a:p>
        </p:txBody>
      </p:sp>
    </p:spTree>
    <p:extLst>
      <p:ext uri="{BB962C8B-B14F-4D97-AF65-F5344CB8AC3E}">
        <p14:creationId xmlns:p14="http://schemas.microsoft.com/office/powerpoint/2010/main" val="303440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16AB5-5B98-4B1B-9B9E-6726EE0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Psychosomatická porucha x CFS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BB8F76-2E7A-43A3-A18E-383661C9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Psychosomatická porucha</a:t>
            </a:r>
          </a:p>
          <a:p>
            <a:r>
              <a:rPr lang="cs-CZ" dirty="0"/>
              <a:t>Funkční, orgánová či systémová porucha, která je často iniciována somatickým onemocněním či traumatem a následně přebírá nouzově „komunikační“ funkci, většinou zasahuje určitou oblast, výskyt symptomů není vázán na výkon a následné vyčerpání</a:t>
            </a:r>
          </a:p>
          <a:p>
            <a:r>
              <a:rPr lang="cs-CZ" dirty="0"/>
              <a:t>Pro nemožnost vyřešení vnitřního konfliktu stojícího v pozadí somatickou inscenací a díky nevědomému nouzovému zisku dochází k fixaci</a:t>
            </a:r>
          </a:p>
          <a:p>
            <a:pPr marL="0" indent="0">
              <a:buNone/>
            </a:pPr>
            <a:r>
              <a:rPr lang="cs-CZ" b="1" dirty="0"/>
              <a:t>CFS</a:t>
            </a:r>
          </a:p>
          <a:p>
            <a:r>
              <a:rPr lang="cs-CZ" dirty="0"/>
              <a:t>Difúzně se projevující potíže, jejich výskyt zpravidla nemá žádný smysluplný kontext a úzce souvisí s překonáním  velmi snížené individuální výkonové kapacity</a:t>
            </a:r>
          </a:p>
        </p:txBody>
      </p:sp>
    </p:spTree>
    <p:extLst>
      <p:ext uri="{BB962C8B-B14F-4D97-AF65-F5344CB8AC3E}">
        <p14:creationId xmlns:p14="http://schemas.microsoft.com/office/powerpoint/2010/main" val="350950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14E5F-17CD-4052-9B3E-487412CA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Hysterie (konverzní poruchy) x CFS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BE2F33-3289-49D1-A8B9-76FB2312A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Hysterie</a:t>
            </a:r>
          </a:p>
          <a:p>
            <a:r>
              <a:rPr lang="cs-CZ" dirty="0"/>
              <a:t>Zpravidla funkční potíže, organicky nepodmíněné poruchy smyslových funkcí, citlivosti, hybnosti,  pocity bolesti, amnézie, poruchy vědomí, stuporózní stavy či disociace (v krajním případě až mnohočetná osobnost)</a:t>
            </a:r>
          </a:p>
          <a:p>
            <a:r>
              <a:rPr lang="cs-CZ" dirty="0"/>
              <a:t>Výskyt bývá zpravidla ohraničený, v jeho průběhu mají potíže konstantní charakter.</a:t>
            </a:r>
          </a:p>
          <a:p>
            <a:r>
              <a:rPr lang="cs-CZ" dirty="0"/>
              <a:t>Symptomatika má zpravidla symbolický význam (vyjádření subjektivně nepřijatelných potřeb, přání, fantazií, impulsů)</a:t>
            </a:r>
          </a:p>
          <a:p>
            <a:pPr marL="0" indent="0">
              <a:buNone/>
            </a:pPr>
            <a:r>
              <a:rPr lang="cs-CZ" b="1" dirty="0"/>
              <a:t>CFS</a:t>
            </a:r>
          </a:p>
          <a:p>
            <a:r>
              <a:rPr lang="cs-CZ" dirty="0"/>
              <a:t>Potíže dlouhodobé, bez narušených funkcí vědomí či citlivosti, prožívání bývá integrované – bez nutnosti odštěpení některých částí vnitřního života</a:t>
            </a:r>
          </a:p>
          <a:p>
            <a:r>
              <a:rPr lang="cs-CZ" dirty="0"/>
              <a:t>Opět bez přítomnosti skrytého významu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881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499</TotalTime>
  <Words>1169</Words>
  <Application>Microsoft Office PowerPoint</Application>
  <PresentationFormat>Širokoúhlá obrazovka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Typické tendence - reakce na chronické onemocnění se specifikací pro nemoc bez jasné etiologie a obtížně konkretizovaného obrazu i prognózy Vymezení proti psychiatrizaci CFS</vt:lpstr>
      <vt:lpstr>5 fází vyrovnání se s dlouhodobou nemocí dle Elisabeth Kübler-Rossové</vt:lpstr>
      <vt:lpstr>Specifika vyrovnání se s dlouhodobou nemocí s nejasnou etiologií a obtížně identifikovatelným obrazem nemoci s ohledem na sociální kontext</vt:lpstr>
      <vt:lpstr>Typické fáze reakcí  partnerů, či blízkého okolí na blízkého člověka s dlouhodobým onemocněním s nejasnou etiologií a obrazem nemoci </vt:lpstr>
      <vt:lpstr>Fáze (variace) přístupu lékaře k člověku s dlouhodobým onemocněním s nejasnou etiologií, prognózou a obrazem nemoci </vt:lpstr>
      <vt:lpstr>Nejčastější možné formy „popření“ v podobě psychiatrizace u CFS</vt:lpstr>
      <vt:lpstr>Deprese x CFS</vt:lpstr>
      <vt:lpstr>Psychosomatická porucha x CFS</vt:lpstr>
      <vt:lpstr>Hysterie (konverzní poruchy) x CFS</vt:lpstr>
      <vt:lpstr>Hypochondrie x CFS</vt:lpstr>
      <vt:lpstr>Neurastenie x CFS</vt:lpstr>
      <vt:lpstr>Münchausenův syndrom x CFS</vt:lpstr>
      <vt:lpstr>Simplexní schizofrenie,  postpsychotický a postfarmakologický defekt x CFS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Typické tendence - reakce na chronické onemocnění  se specifikací na syndrom systémové intolerance zátěže</dc:title>
  <dc:creator>Petr Šouba</dc:creator>
  <cp:lastModifiedBy>Lenka Goldšmídová</cp:lastModifiedBy>
  <cp:revision>59</cp:revision>
  <dcterms:created xsi:type="dcterms:W3CDTF">2020-02-23T15:28:46Z</dcterms:created>
  <dcterms:modified xsi:type="dcterms:W3CDTF">2020-02-26T14:38:45Z</dcterms:modified>
</cp:coreProperties>
</file>